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2" r:id="rId3"/>
    <p:sldId id="259" r:id="rId4"/>
    <p:sldId id="256" r:id="rId5"/>
    <p:sldId id="260" r:id="rId6"/>
    <p:sldId id="261" r:id="rId7"/>
    <p:sldId id="269" r:id="rId8"/>
    <p:sldId id="263" r:id="rId9"/>
    <p:sldId id="265" r:id="rId10"/>
    <p:sldId id="266" r:id="rId11"/>
    <p:sldId id="267" r:id="rId12"/>
    <p:sldId id="264"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5726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8"/>
    <p:restoredTop sz="96197"/>
  </p:normalViewPr>
  <p:slideViewPr>
    <p:cSldViewPr snapToGrid="0" showGuides="1">
      <p:cViewPr varScale="1">
        <p:scale>
          <a:sx n="77" d="100"/>
          <a:sy n="77" d="100"/>
        </p:scale>
        <p:origin x="224" y="1096"/>
      </p:cViewPr>
      <p:guideLst>
        <p:guide orient="horz" pos="2160"/>
        <p:guide pos="3864"/>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06C6-BF4D-6DC7-C3C3-E2094425A6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B0781-7DD0-DCFF-6FCD-C8577354D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252E04-F9EB-292C-5D09-65852C9327A7}"/>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C12667AF-AA41-4659-20B1-11930A4C5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B1180-084A-2B8F-6847-B16FC3532762}"/>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114552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2172-20DA-77D5-4F15-F7FE3C2F3C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6AD89E-DE2A-1C47-7810-4F81174B5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A08F0-2002-0DAC-035B-15D32273A336}"/>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07B01A21-E5A1-4ED2-7252-FD6FAB6AA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EA826-132C-67D4-18D6-34E87124A7E6}"/>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278039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5EFA2E-E5D6-79E1-140F-3CEF7DC4A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78D5A2-BBBC-EE2C-B8C8-15C72AECFA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09202-186F-FD3F-AD97-8DC656A2FE4B}"/>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C1046C84-2F95-A026-8242-91ECC7AA5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B220F-8D71-8044-321F-1661C03C1398}"/>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216806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CCC8-E55A-8145-2DC3-D7603552C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4DC68-1730-447F-BF71-F12F3BEA9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614F2-EEA4-B750-0245-315B47EF0C22}"/>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299D09D6-8682-E287-9D3E-13C8CF708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D4490-561A-9A5C-7581-FFB03C3A17AA}"/>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15947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A910-B7C8-71BB-7074-B00F3E9AF0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F623F3-18BB-2629-0B5E-38F9F32BC9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3D9286-8B19-DC22-247E-ED008E9A0AF2}"/>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95EA9F3D-6AF4-326E-FE9A-54F0E98F0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0E6A6-8D8C-F7DD-1159-A6EB694CD5BB}"/>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294600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9B1D-E7E0-B4C2-B907-A08F29051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55909-25B3-AF4C-02EC-0B63A33901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D7D593-6929-C731-069E-3885D769B7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82FA39-E2BC-A4F7-E73D-F2918A76350D}"/>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6" name="Footer Placeholder 5">
            <a:extLst>
              <a:ext uri="{FF2B5EF4-FFF2-40B4-BE49-F238E27FC236}">
                <a16:creationId xmlns:a16="http://schemas.microsoft.com/office/drawing/2014/main" id="{56F8C2DC-928D-E60A-85BB-80D4198C0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D8237-199E-4A83-E789-C08A213B1B27}"/>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378670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013A-FC28-2862-3271-D23C98C59D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1454C7-0CF0-5657-65E4-EC1EA2997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A6A19-31C3-0530-9D7D-BF070D1F85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FB860-7DE6-747E-5FCB-B8761AD57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D89A2D-21C5-8B49-149B-9A049BBE67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7AEC80-3BA9-D2CF-0478-5EFF4AB7CF1D}"/>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8" name="Footer Placeholder 7">
            <a:extLst>
              <a:ext uri="{FF2B5EF4-FFF2-40B4-BE49-F238E27FC236}">
                <a16:creationId xmlns:a16="http://schemas.microsoft.com/office/drawing/2014/main" id="{4738B480-F84A-1788-B743-777541073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45B769-081D-8743-5F7D-4ED3887EA967}"/>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240531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AC45-68E7-7DBE-BBCC-232BEC84B2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73B1B6-41AD-C731-1721-03BB4BF156B9}"/>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4" name="Footer Placeholder 3">
            <a:extLst>
              <a:ext uri="{FF2B5EF4-FFF2-40B4-BE49-F238E27FC236}">
                <a16:creationId xmlns:a16="http://schemas.microsoft.com/office/drawing/2014/main" id="{989D44BD-DFE6-D161-4EC3-067E0196C4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0AD64D-6B3C-673C-0E25-DABBCF245259}"/>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352595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28876-915D-313A-538E-A201773AC493}"/>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3" name="Footer Placeholder 2">
            <a:extLst>
              <a:ext uri="{FF2B5EF4-FFF2-40B4-BE49-F238E27FC236}">
                <a16:creationId xmlns:a16="http://schemas.microsoft.com/office/drawing/2014/main" id="{AC6F46BA-5FD6-5153-2569-FDCD505A8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F9768-D72F-0441-3121-F6BD5FA10644}"/>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332199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FCDF-C47D-B546-4876-30C83B6E7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80D9E2-47E5-365C-0E89-A54C45B2D5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BE4485-3C78-9539-A29D-AC9206F3D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4B365-B99F-7CD5-CCF2-3CBA7117AA47}"/>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6" name="Footer Placeholder 5">
            <a:extLst>
              <a:ext uri="{FF2B5EF4-FFF2-40B4-BE49-F238E27FC236}">
                <a16:creationId xmlns:a16="http://schemas.microsoft.com/office/drawing/2014/main" id="{28FB83F1-C3B9-5794-1B20-47E267F61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E4FCC1-CB3E-E135-7033-028F74E65EC9}"/>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125577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B49A-79EE-AA21-3777-B33BB877F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7DB7CE-249B-2FB7-4C7D-6695AB1BE0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2A41F5-B1B8-03F3-20B5-AA8128CAB1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99B52-0D01-7F66-834E-E12E36E54A83}"/>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6" name="Footer Placeholder 5">
            <a:extLst>
              <a:ext uri="{FF2B5EF4-FFF2-40B4-BE49-F238E27FC236}">
                <a16:creationId xmlns:a16="http://schemas.microsoft.com/office/drawing/2014/main" id="{C58CD11C-1818-1F42-9266-66CE35EE5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E1996-60F7-AF6C-AC14-BD1ECA62F1E6}"/>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111505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3B03E-211F-7046-67FD-8C2EFF7A2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F5FF79-DB07-1C03-66E9-540DB3371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93A91-249D-5242-EFFF-5C68EA999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6E0635A3-8C8A-93A0-297D-1E07FDFA1F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96EC0-9466-4C09-3942-4EBC5C79A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C60B4-C2A7-4E4C-93EF-5D5541CFDFF2}" type="slidenum">
              <a:rPr lang="en-US" smtClean="0"/>
              <a:t>‹#›</a:t>
            </a:fld>
            <a:endParaRPr lang="en-US"/>
          </a:p>
        </p:txBody>
      </p:sp>
    </p:spTree>
    <p:extLst>
      <p:ext uri="{BB962C8B-B14F-4D97-AF65-F5344CB8AC3E}">
        <p14:creationId xmlns:p14="http://schemas.microsoft.com/office/powerpoint/2010/main" val="233683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50092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456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C9CCE54B-1F4D-0FFD-FA3D-CA5128D8DBB3}"/>
              </a:ext>
            </a:extLst>
          </p:cNvPr>
          <p:cNvPicPr>
            <a:picLocks noChangeAspect="1"/>
          </p:cNvPicPr>
          <p:nvPr/>
        </p:nvPicPr>
        <p:blipFill>
          <a:blip r:embed="rId2"/>
          <a:srcRect l="14111" r="1411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163D9428-5A9C-7DDE-5D61-34E2DBFA083E}"/>
              </a:ext>
            </a:extLst>
          </p:cNvPr>
          <p:cNvSpPr/>
          <p:nvPr/>
        </p:nvSpPr>
        <p:spPr>
          <a:xfrm>
            <a:off x="321733" y="4572000"/>
            <a:ext cx="7074636" cy="1964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67F8C9-F7B1-956E-E814-4D318DD39709}"/>
              </a:ext>
            </a:extLst>
          </p:cNvPr>
          <p:cNvSpPr txBox="1"/>
          <p:nvPr/>
        </p:nvSpPr>
        <p:spPr>
          <a:xfrm>
            <a:off x="7545170" y="321732"/>
            <a:ext cx="4335613" cy="240065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Wingdings" pitchFamily="2" charset="2"/>
              <a:buChar char="§"/>
              <a:tabLst/>
              <a:defRPr/>
            </a:pPr>
            <a:r>
              <a:rPr kumimoji="0" lang="en-US" sz="2800" b="0" i="0" u="none" strike="noStrike" kern="1200" cap="none" spc="0" normalizeH="0" baseline="0" noProof="0" dirty="0">
                <a:ln>
                  <a:noFill/>
                </a:ln>
                <a:solidFill>
                  <a:srgbClr val="FFF2CC"/>
                </a:solidFill>
                <a:effectLst/>
                <a:uLnTx/>
                <a:uFillTx/>
                <a:latin typeface="Calibri" panose="020F0502020204030204"/>
                <a:ea typeface="+mn-ea"/>
                <a:cs typeface="+mn-cs"/>
              </a:rPr>
              <a:t>A Special promise made to the Apostles, fulfilled in Jerusalem.</a:t>
            </a:r>
          </a:p>
          <a:p>
            <a:pPr marL="457200" marR="0" lvl="0" indent="-457200" algn="l" defTabSz="914400" rtl="0" eaLnBrk="1" fontAlgn="auto" latinLnBrk="0" hangingPunct="1">
              <a:lnSpc>
                <a:spcPct val="100000"/>
              </a:lnSpc>
              <a:spcBef>
                <a:spcPts val="0"/>
              </a:spcBef>
              <a:spcAft>
                <a:spcPts val="1200"/>
              </a:spcAft>
              <a:buClrTx/>
              <a:buSzTx/>
              <a:buFont typeface="Wingdings" pitchFamily="2" charset="2"/>
              <a:buChar char="§"/>
              <a:tabLst/>
              <a:defRPr/>
            </a:pPr>
            <a:r>
              <a:rPr lang="en-US" sz="2800" dirty="0">
                <a:solidFill>
                  <a:srgbClr val="FFF2CC"/>
                </a:solidFill>
                <a:latin typeface="Calibri" panose="020F0502020204030204"/>
              </a:rPr>
              <a:t>The promise is Realized in Acts 2.</a:t>
            </a:r>
            <a:endParaRPr kumimoji="0" lang="en-US" sz="2800" b="0" i="0" u="none" strike="noStrike" kern="1200" cap="none" spc="0" normalizeH="0" baseline="0" noProof="0" dirty="0">
              <a:ln>
                <a:noFill/>
              </a:ln>
              <a:solidFill>
                <a:srgbClr val="FFF2CC"/>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B4053275-2D52-1FE4-77F1-6659F93D9772}"/>
              </a:ext>
            </a:extLst>
          </p:cNvPr>
          <p:cNvPicPr>
            <a:picLocks noChangeAspect="1"/>
          </p:cNvPicPr>
          <p:nvPr/>
        </p:nvPicPr>
        <p:blipFill rotWithShape="1">
          <a:blip r:embed="rId3"/>
          <a:srcRect l="1931" t="17265" r="41175" b="27315"/>
          <a:stretch/>
        </p:blipFill>
        <p:spPr>
          <a:xfrm>
            <a:off x="636810" y="4620987"/>
            <a:ext cx="6400805" cy="892869"/>
          </a:xfrm>
          <a:prstGeom prst="rect">
            <a:avLst/>
          </a:prstGeom>
        </p:spPr>
      </p:pic>
      <p:pic>
        <p:nvPicPr>
          <p:cNvPr id="4" name="Picture 3" descr="Text&#10;&#10;Description automatically generated">
            <a:extLst>
              <a:ext uri="{FF2B5EF4-FFF2-40B4-BE49-F238E27FC236}">
                <a16:creationId xmlns:a16="http://schemas.microsoft.com/office/drawing/2014/main" id="{7B17B667-44C0-6B43-A8F1-55CDA61D22B8}"/>
              </a:ext>
            </a:extLst>
          </p:cNvPr>
          <p:cNvPicPr>
            <a:picLocks noChangeAspect="1"/>
          </p:cNvPicPr>
          <p:nvPr/>
        </p:nvPicPr>
        <p:blipFill rotWithShape="1">
          <a:blip r:embed="rId3"/>
          <a:srcRect l="58370" t="17265" r="2540" b="27315"/>
          <a:stretch/>
        </p:blipFill>
        <p:spPr>
          <a:xfrm>
            <a:off x="1322613" y="5364617"/>
            <a:ext cx="5375879" cy="1091438"/>
          </a:xfrm>
          <a:prstGeom prst="rect">
            <a:avLst/>
          </a:prstGeom>
        </p:spPr>
      </p:pic>
      <p:sp>
        <p:nvSpPr>
          <p:cNvPr id="6" name="TextBox 5">
            <a:extLst>
              <a:ext uri="{FF2B5EF4-FFF2-40B4-BE49-F238E27FC236}">
                <a16:creationId xmlns:a16="http://schemas.microsoft.com/office/drawing/2014/main" id="{34E9858E-76BD-B199-5449-531FA29F42CF}"/>
              </a:ext>
            </a:extLst>
          </p:cNvPr>
          <p:cNvSpPr txBox="1"/>
          <p:nvPr/>
        </p:nvSpPr>
        <p:spPr>
          <a:xfrm>
            <a:off x="311217" y="310237"/>
            <a:ext cx="7074636" cy="3785652"/>
          </a:xfrm>
          <a:prstGeom prst="rect">
            <a:avLst/>
          </a:prstGeom>
          <a:solidFill>
            <a:srgbClr val="FFFFFF">
              <a:alpha val="70196"/>
            </a:srgbClr>
          </a:solidFill>
        </p:spPr>
        <p:txBody>
          <a:bodyPr wrap="square" rtlCol="0">
            <a:spAutoFit/>
          </a:bodyPr>
          <a:lstStyle/>
          <a:p>
            <a:r>
              <a:rPr lang="en-US" sz="2400" i="1" dirty="0">
                <a:latin typeface="Arial" panose="020B0604020202020204" pitchFamily="34" charset="0"/>
                <a:cs typeface="Arial" panose="020B0604020202020204" pitchFamily="34" charset="0"/>
              </a:rPr>
              <a:t>When the Day of Pentecost had fully come, </a:t>
            </a:r>
            <a:r>
              <a:rPr lang="en-US" sz="2400" b="1" i="1" u="sng" dirty="0">
                <a:latin typeface="Arial" panose="020B0604020202020204" pitchFamily="34" charset="0"/>
                <a:cs typeface="Arial" panose="020B0604020202020204" pitchFamily="34" charset="0"/>
              </a:rPr>
              <a:t>they</a:t>
            </a:r>
            <a:r>
              <a:rPr lang="en-US" sz="2400" dirty="0">
                <a:latin typeface="Arial" panose="020B0604020202020204" pitchFamily="34" charset="0"/>
                <a:cs typeface="Arial" panose="020B0604020202020204" pitchFamily="34" charset="0"/>
              </a:rPr>
              <a:t> (apostles, 1:26) </a:t>
            </a:r>
            <a:r>
              <a:rPr lang="en-US" sz="2400" i="1" dirty="0">
                <a:latin typeface="Arial" panose="020B0604020202020204" pitchFamily="34" charset="0"/>
                <a:cs typeface="Arial" panose="020B0604020202020204" pitchFamily="34" charset="0"/>
              </a:rPr>
              <a:t>were all with one accord in one place. And suddenly there came a sound from heaven, as of a rushing mighty wind, and it filled the whole house where </a:t>
            </a:r>
            <a:r>
              <a:rPr lang="en-US" sz="2400" b="1" i="1" u="sng" dirty="0">
                <a:latin typeface="Arial" panose="020B0604020202020204" pitchFamily="34" charset="0"/>
                <a:cs typeface="Arial" panose="020B0604020202020204" pitchFamily="34" charset="0"/>
              </a:rPr>
              <a:t>they</a:t>
            </a:r>
            <a:r>
              <a:rPr lang="en-US" sz="2400" i="1" dirty="0">
                <a:latin typeface="Arial" panose="020B0604020202020204" pitchFamily="34" charset="0"/>
                <a:cs typeface="Arial" panose="020B0604020202020204" pitchFamily="34" charset="0"/>
              </a:rPr>
              <a:t> were sitting. Then there appeared to </a:t>
            </a:r>
            <a:r>
              <a:rPr lang="en-US" sz="2400" b="1" i="1" u="sng" dirty="0">
                <a:latin typeface="Arial" panose="020B0604020202020204" pitchFamily="34" charset="0"/>
                <a:cs typeface="Arial" panose="020B0604020202020204" pitchFamily="34" charset="0"/>
              </a:rPr>
              <a:t>them</a:t>
            </a:r>
            <a:r>
              <a:rPr lang="en-US" sz="2400" i="1" dirty="0">
                <a:latin typeface="Arial" panose="020B0604020202020204" pitchFamily="34" charset="0"/>
                <a:cs typeface="Arial" panose="020B0604020202020204" pitchFamily="34" charset="0"/>
              </a:rPr>
              <a:t> divided tongues, as of fire, and one sat upon each of </a:t>
            </a:r>
            <a:r>
              <a:rPr lang="en-US" sz="2400" b="1" i="1" u="sng" dirty="0">
                <a:latin typeface="Arial" panose="020B0604020202020204" pitchFamily="34" charset="0"/>
                <a:cs typeface="Arial" panose="020B0604020202020204" pitchFamily="34" charset="0"/>
              </a:rPr>
              <a:t>them</a:t>
            </a:r>
            <a:r>
              <a:rPr lang="en-US" sz="2400" i="1" dirty="0">
                <a:latin typeface="Arial" panose="020B0604020202020204" pitchFamily="34" charset="0"/>
                <a:cs typeface="Arial" panose="020B0604020202020204" pitchFamily="34" charset="0"/>
              </a:rPr>
              <a:t>. And </a:t>
            </a:r>
            <a:r>
              <a:rPr lang="en-US" sz="2400" b="1" i="1" u="sng" dirty="0">
                <a:latin typeface="Arial" panose="020B0604020202020204" pitchFamily="34" charset="0"/>
                <a:cs typeface="Arial" panose="020B0604020202020204" pitchFamily="34" charset="0"/>
              </a:rPr>
              <a:t>they</a:t>
            </a:r>
            <a:r>
              <a:rPr lang="en-US" sz="2400" i="1" dirty="0">
                <a:latin typeface="Arial" panose="020B0604020202020204" pitchFamily="34" charset="0"/>
                <a:cs typeface="Arial" panose="020B0604020202020204" pitchFamily="34" charset="0"/>
              </a:rPr>
              <a:t> were all </a:t>
            </a:r>
            <a:r>
              <a:rPr lang="en-US" sz="2400" i="1" u="sng" dirty="0">
                <a:latin typeface="Arial" panose="020B0604020202020204" pitchFamily="34" charset="0"/>
                <a:cs typeface="Arial" panose="020B0604020202020204" pitchFamily="34" charset="0"/>
              </a:rPr>
              <a:t>filled with the Holy Spirit</a:t>
            </a:r>
            <a:r>
              <a:rPr lang="en-US" sz="2400" i="1" dirty="0">
                <a:latin typeface="Arial" panose="020B0604020202020204" pitchFamily="34" charset="0"/>
                <a:cs typeface="Arial" panose="020B0604020202020204" pitchFamily="34" charset="0"/>
              </a:rPr>
              <a:t> and began to speak with other tongues, as the Spirit gave </a:t>
            </a:r>
            <a:r>
              <a:rPr lang="en-US" sz="2400" b="1" i="1" u="sng" dirty="0">
                <a:latin typeface="Arial" panose="020B0604020202020204" pitchFamily="34" charset="0"/>
                <a:cs typeface="Arial" panose="020B0604020202020204" pitchFamily="34" charset="0"/>
              </a:rPr>
              <a:t>them</a:t>
            </a:r>
            <a:r>
              <a:rPr lang="en-US" sz="2400" i="1" dirty="0">
                <a:latin typeface="Arial" panose="020B0604020202020204" pitchFamily="34" charset="0"/>
                <a:cs typeface="Arial" panose="020B0604020202020204" pitchFamily="34" charset="0"/>
              </a:rPr>
              <a:t> utterance</a:t>
            </a:r>
            <a:r>
              <a:rPr lang="en-US" sz="2400" dirty="0">
                <a:latin typeface="Arial" panose="020B0604020202020204" pitchFamily="34" charset="0"/>
                <a:cs typeface="Arial" panose="020B0604020202020204" pitchFamily="34" charset="0"/>
              </a:rPr>
              <a:t>, (Acts 2:1-4).</a:t>
            </a:r>
          </a:p>
        </p:txBody>
      </p:sp>
      <p:sp>
        <p:nvSpPr>
          <p:cNvPr id="7" name="TextBox 6">
            <a:extLst>
              <a:ext uri="{FF2B5EF4-FFF2-40B4-BE49-F238E27FC236}">
                <a16:creationId xmlns:a16="http://schemas.microsoft.com/office/drawing/2014/main" id="{69C9332F-108B-A148-D44B-654CF369411C}"/>
              </a:ext>
            </a:extLst>
          </p:cNvPr>
          <p:cNvSpPr txBox="1"/>
          <p:nvPr/>
        </p:nvSpPr>
        <p:spPr>
          <a:xfrm>
            <a:off x="332248" y="1590599"/>
            <a:ext cx="7064120" cy="1569660"/>
          </a:xfrm>
          <a:prstGeom prst="rect">
            <a:avLst/>
          </a:prstGeom>
          <a:solidFill>
            <a:schemeClr val="tx1"/>
          </a:solid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But </a:t>
            </a:r>
            <a:r>
              <a:rPr lang="en-US" sz="2400" i="1" u="sng" dirty="0">
                <a:solidFill>
                  <a:schemeClr val="bg1"/>
                </a:solidFill>
                <a:latin typeface="Arial" panose="020B0604020202020204" pitchFamily="34" charset="0"/>
                <a:cs typeface="Arial" panose="020B0604020202020204" pitchFamily="34" charset="0"/>
              </a:rPr>
              <a:t>this is what was spoken</a:t>
            </a:r>
            <a:r>
              <a:rPr lang="en-US" sz="2400" i="1" dirty="0">
                <a:solidFill>
                  <a:schemeClr val="bg1"/>
                </a:solidFill>
                <a:latin typeface="Arial" panose="020B0604020202020204" pitchFamily="34" charset="0"/>
                <a:cs typeface="Arial" panose="020B0604020202020204" pitchFamily="34" charset="0"/>
              </a:rPr>
              <a:t> by the prophet Joel: And it shall come to pass in the last days, says God, that I will </a:t>
            </a:r>
            <a:r>
              <a:rPr lang="en-US" sz="2400" i="1" u="sng" dirty="0">
                <a:solidFill>
                  <a:schemeClr val="bg1"/>
                </a:solidFill>
                <a:latin typeface="Arial" panose="020B0604020202020204" pitchFamily="34" charset="0"/>
                <a:cs typeface="Arial" panose="020B0604020202020204" pitchFamily="34" charset="0"/>
              </a:rPr>
              <a:t>pour out of My Spirit</a:t>
            </a:r>
            <a:r>
              <a:rPr lang="en-US" sz="2400" i="1" dirty="0">
                <a:solidFill>
                  <a:schemeClr val="bg1"/>
                </a:solidFill>
                <a:latin typeface="Arial" panose="020B0604020202020204" pitchFamily="34" charset="0"/>
                <a:cs typeface="Arial" panose="020B0604020202020204" pitchFamily="34" charset="0"/>
              </a:rPr>
              <a:t> on all flesh</a:t>
            </a:r>
            <a:r>
              <a:rPr lang="en-US" sz="2400" dirty="0">
                <a:solidFill>
                  <a:schemeClr val="bg1"/>
                </a:solidFill>
                <a:latin typeface="Arial" panose="020B0604020202020204" pitchFamily="34" charset="0"/>
                <a:cs typeface="Arial" panose="020B0604020202020204" pitchFamily="34" charset="0"/>
              </a:rPr>
              <a:t>… </a:t>
            </a:r>
          </a:p>
          <a:p>
            <a:pPr algn="r"/>
            <a:r>
              <a:rPr lang="en-US" sz="2400" dirty="0">
                <a:solidFill>
                  <a:schemeClr val="bg1"/>
                </a:solidFill>
                <a:latin typeface="Arial" panose="020B0604020202020204" pitchFamily="34" charset="0"/>
                <a:cs typeface="Arial" panose="020B0604020202020204" pitchFamily="34" charset="0"/>
              </a:rPr>
              <a:t>Acts 2:15-16</a:t>
            </a:r>
          </a:p>
        </p:txBody>
      </p:sp>
    </p:spTree>
    <p:extLst>
      <p:ext uri="{BB962C8B-B14F-4D97-AF65-F5344CB8AC3E}">
        <p14:creationId xmlns:p14="http://schemas.microsoft.com/office/powerpoint/2010/main" val="259070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2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8" dur="2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9" dur="2000"/>
                                        <p:tgtEl>
                                          <p:spTgt spid="9">
                                            <p:txEl>
                                              <p:pRg st="1" end="1"/>
                                            </p:txEl>
                                          </p:spTgt>
                                        </p:tgtEl>
                                      </p:cBhvr>
                                    </p:animEffect>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456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C9CCE54B-1F4D-0FFD-FA3D-CA5128D8DBB3}"/>
              </a:ext>
            </a:extLst>
          </p:cNvPr>
          <p:cNvPicPr>
            <a:picLocks noChangeAspect="1"/>
          </p:cNvPicPr>
          <p:nvPr/>
        </p:nvPicPr>
        <p:blipFill>
          <a:blip r:embed="rId2"/>
          <a:srcRect l="14111" r="1411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163D9428-5A9C-7DDE-5D61-34E2DBFA083E}"/>
              </a:ext>
            </a:extLst>
          </p:cNvPr>
          <p:cNvSpPr/>
          <p:nvPr/>
        </p:nvSpPr>
        <p:spPr>
          <a:xfrm>
            <a:off x="321733" y="4572000"/>
            <a:ext cx="7074636" cy="1964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67F8C9-F7B1-956E-E814-4D318DD39709}"/>
              </a:ext>
            </a:extLst>
          </p:cNvPr>
          <p:cNvSpPr txBox="1"/>
          <p:nvPr/>
        </p:nvSpPr>
        <p:spPr>
          <a:xfrm>
            <a:off x="7545170" y="321732"/>
            <a:ext cx="4335613" cy="443198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Wingdings" pitchFamily="2" charset="2"/>
              <a:buChar char="§"/>
              <a:tabLst/>
              <a:defRPr/>
            </a:pPr>
            <a:r>
              <a:rPr kumimoji="0" lang="en-US" sz="2800" b="0" i="0" u="none" strike="noStrike" kern="1200" cap="none" spc="0" normalizeH="0" baseline="0" noProof="0" dirty="0">
                <a:ln>
                  <a:noFill/>
                </a:ln>
                <a:solidFill>
                  <a:srgbClr val="FFF2CC"/>
                </a:solidFill>
                <a:effectLst/>
                <a:uLnTx/>
                <a:uFillTx/>
                <a:latin typeface="Calibri" panose="020F0502020204030204"/>
                <a:ea typeface="+mn-ea"/>
                <a:cs typeface="+mn-cs"/>
              </a:rPr>
              <a:t>A Special promise made to the Apostles, fulfilled in Jerusalem.</a:t>
            </a:r>
          </a:p>
          <a:p>
            <a:pPr marL="457200" marR="0" lvl="0" indent="-457200" algn="l" defTabSz="914400" rtl="0" eaLnBrk="1" fontAlgn="auto" latinLnBrk="0" hangingPunct="1">
              <a:lnSpc>
                <a:spcPct val="100000"/>
              </a:lnSpc>
              <a:spcBef>
                <a:spcPts val="0"/>
              </a:spcBef>
              <a:spcAft>
                <a:spcPts val="1200"/>
              </a:spcAft>
              <a:buClrTx/>
              <a:buSzTx/>
              <a:buFont typeface="Wingdings" pitchFamily="2" charset="2"/>
              <a:buChar char="§"/>
              <a:tabLst/>
              <a:defRPr/>
            </a:pPr>
            <a:r>
              <a:rPr lang="en-US" sz="2800" dirty="0">
                <a:solidFill>
                  <a:srgbClr val="FFF2CC"/>
                </a:solidFill>
                <a:latin typeface="Calibri" panose="020F0502020204030204"/>
              </a:rPr>
              <a:t>The promise is Realized in Acts 2.</a:t>
            </a:r>
          </a:p>
          <a:p>
            <a:pPr marL="457200" marR="0" lvl="0" indent="-457200" algn="l" defTabSz="914400" rtl="0" eaLnBrk="1" fontAlgn="auto" latinLnBrk="0" hangingPunct="1">
              <a:lnSpc>
                <a:spcPct val="100000"/>
              </a:lnSpc>
              <a:spcBef>
                <a:spcPts val="0"/>
              </a:spcBef>
              <a:spcAft>
                <a:spcPts val="1200"/>
              </a:spcAft>
              <a:buClrTx/>
              <a:buSzTx/>
              <a:buFont typeface="Wingdings" pitchFamily="2" charset="2"/>
              <a:buChar char="§"/>
              <a:tabLst/>
              <a:defRPr/>
            </a:pPr>
            <a:r>
              <a:rPr kumimoji="0" lang="en-US" sz="2800" b="0" i="0" u="none" strike="noStrike" kern="1200" cap="none" spc="0" normalizeH="0" baseline="0" noProof="0" dirty="0">
                <a:ln>
                  <a:noFill/>
                </a:ln>
                <a:solidFill>
                  <a:srgbClr val="FFF2CC"/>
                </a:solidFill>
                <a:effectLst/>
                <a:uLnTx/>
                <a:uFillTx/>
                <a:latin typeface="Calibri" panose="020F0502020204030204"/>
                <a:ea typeface="+mn-ea"/>
                <a:cs typeface="+mn-cs"/>
              </a:rPr>
              <a:t>A Special Purpose for the apostles of Jesus.</a:t>
            </a:r>
          </a:p>
          <a:p>
            <a:pPr marL="457200" marR="0" lvl="0" indent="-457200" algn="l" defTabSz="914400" rtl="0" eaLnBrk="1" fontAlgn="auto" latinLnBrk="0" hangingPunct="1">
              <a:lnSpc>
                <a:spcPct val="100000"/>
              </a:lnSpc>
              <a:spcBef>
                <a:spcPts val="0"/>
              </a:spcBef>
              <a:spcAft>
                <a:spcPts val="1200"/>
              </a:spcAft>
              <a:buClrTx/>
              <a:buSzTx/>
              <a:buFont typeface="Wingdings" pitchFamily="2" charset="2"/>
              <a:buChar char="§"/>
              <a:tabLst/>
              <a:defRPr/>
            </a:pPr>
            <a:r>
              <a:rPr lang="en-US" sz="2800" dirty="0">
                <a:solidFill>
                  <a:srgbClr val="FFF2CC"/>
                </a:solidFill>
                <a:latin typeface="Calibri" panose="020F0502020204030204"/>
              </a:rPr>
              <a:t>Another Helper after Jesus ascended.</a:t>
            </a:r>
            <a:endParaRPr kumimoji="0" lang="en-US" sz="2800" b="0" i="0" u="none" strike="noStrike" kern="1200" cap="none" spc="0" normalizeH="0" baseline="0" noProof="0" dirty="0">
              <a:ln>
                <a:noFill/>
              </a:ln>
              <a:solidFill>
                <a:srgbClr val="FFF2CC"/>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B4053275-2D52-1FE4-77F1-6659F93D9772}"/>
              </a:ext>
            </a:extLst>
          </p:cNvPr>
          <p:cNvPicPr>
            <a:picLocks noChangeAspect="1"/>
          </p:cNvPicPr>
          <p:nvPr/>
        </p:nvPicPr>
        <p:blipFill rotWithShape="1">
          <a:blip r:embed="rId3"/>
          <a:srcRect l="1931" t="17265" r="41175" b="27315"/>
          <a:stretch/>
        </p:blipFill>
        <p:spPr>
          <a:xfrm>
            <a:off x="636810" y="4620987"/>
            <a:ext cx="6400805" cy="892869"/>
          </a:xfrm>
          <a:prstGeom prst="rect">
            <a:avLst/>
          </a:prstGeom>
        </p:spPr>
      </p:pic>
      <p:pic>
        <p:nvPicPr>
          <p:cNvPr id="4" name="Picture 3" descr="Text&#10;&#10;Description automatically generated">
            <a:extLst>
              <a:ext uri="{FF2B5EF4-FFF2-40B4-BE49-F238E27FC236}">
                <a16:creationId xmlns:a16="http://schemas.microsoft.com/office/drawing/2014/main" id="{7B17B667-44C0-6B43-A8F1-55CDA61D22B8}"/>
              </a:ext>
            </a:extLst>
          </p:cNvPr>
          <p:cNvPicPr>
            <a:picLocks noChangeAspect="1"/>
          </p:cNvPicPr>
          <p:nvPr/>
        </p:nvPicPr>
        <p:blipFill rotWithShape="1">
          <a:blip r:embed="rId3"/>
          <a:srcRect l="58370" t="17265" r="2540" b="27315"/>
          <a:stretch/>
        </p:blipFill>
        <p:spPr>
          <a:xfrm>
            <a:off x="1322613" y="5364617"/>
            <a:ext cx="5375879" cy="1091438"/>
          </a:xfrm>
          <a:prstGeom prst="rect">
            <a:avLst/>
          </a:prstGeom>
        </p:spPr>
      </p:pic>
      <p:sp>
        <p:nvSpPr>
          <p:cNvPr id="6" name="TextBox 5">
            <a:extLst>
              <a:ext uri="{FF2B5EF4-FFF2-40B4-BE49-F238E27FC236}">
                <a16:creationId xmlns:a16="http://schemas.microsoft.com/office/drawing/2014/main" id="{34E9858E-76BD-B199-5449-531FA29F42CF}"/>
              </a:ext>
            </a:extLst>
          </p:cNvPr>
          <p:cNvSpPr txBox="1"/>
          <p:nvPr/>
        </p:nvSpPr>
        <p:spPr>
          <a:xfrm>
            <a:off x="311217" y="310237"/>
            <a:ext cx="7074636" cy="3046988"/>
          </a:xfrm>
          <a:prstGeom prst="rect">
            <a:avLst/>
          </a:prstGeom>
          <a:solidFill>
            <a:srgbClr val="FFFFFF">
              <a:alpha val="70196"/>
            </a:srgbClr>
          </a:solidFill>
        </p:spPr>
        <p:txBody>
          <a:bodyPr wrap="square" rtlCol="0">
            <a:spAutoFit/>
          </a:bodyPr>
          <a:lstStyle/>
          <a:p>
            <a:r>
              <a:rPr lang="en-US" sz="2400" i="1" dirty="0">
                <a:latin typeface="Arial" panose="020B0604020202020204" pitchFamily="34" charset="0"/>
                <a:cs typeface="Arial" panose="020B0604020202020204" pitchFamily="34" charset="0"/>
              </a:rPr>
              <a:t>If you love Me, keep My commandments. And I will pray the Father, and He will give you another Helper, that He may abide with you forever—the Spirit of truth, whom the world cannot receive, because it neither sees Him nor knows Him; but you know Him, </a:t>
            </a:r>
            <a:r>
              <a:rPr lang="en-US" sz="2400" b="1" i="1" u="sng" dirty="0">
                <a:latin typeface="Arial" panose="020B0604020202020204" pitchFamily="34" charset="0"/>
                <a:cs typeface="Arial" panose="020B0604020202020204" pitchFamily="34" charset="0"/>
              </a:rPr>
              <a:t>for He dwells with you</a:t>
            </a:r>
            <a:r>
              <a:rPr lang="en-US" sz="2400" i="1" dirty="0">
                <a:latin typeface="Arial" panose="020B0604020202020204" pitchFamily="34" charset="0"/>
                <a:cs typeface="Arial" panose="020B0604020202020204" pitchFamily="34" charset="0"/>
              </a:rPr>
              <a:t> and will </a:t>
            </a:r>
            <a:r>
              <a:rPr lang="en-US" sz="2400" b="1" i="1" u="sng" dirty="0">
                <a:latin typeface="Arial" panose="020B0604020202020204" pitchFamily="34" charset="0"/>
                <a:cs typeface="Arial" panose="020B0604020202020204" pitchFamily="34" charset="0"/>
              </a:rPr>
              <a:t>be in you</a:t>
            </a:r>
            <a:r>
              <a:rPr lang="en-US" sz="2400" i="1" dirty="0">
                <a:latin typeface="Arial" panose="020B0604020202020204" pitchFamily="34" charset="0"/>
                <a:cs typeface="Arial" panose="020B0604020202020204" pitchFamily="34" charset="0"/>
              </a:rPr>
              <a:t>.</a:t>
            </a:r>
          </a:p>
          <a:p>
            <a:pPr algn="r"/>
            <a:r>
              <a:rPr lang="en-US" sz="2400" dirty="0">
                <a:latin typeface="Arial" panose="020B0604020202020204" pitchFamily="34" charset="0"/>
                <a:cs typeface="Arial" panose="020B0604020202020204" pitchFamily="34" charset="0"/>
              </a:rPr>
              <a:t>John 14:15-17</a:t>
            </a:r>
          </a:p>
        </p:txBody>
      </p:sp>
      <p:sp>
        <p:nvSpPr>
          <p:cNvPr id="7" name="Rectangular Callout 6">
            <a:extLst>
              <a:ext uri="{FF2B5EF4-FFF2-40B4-BE49-F238E27FC236}">
                <a16:creationId xmlns:a16="http://schemas.microsoft.com/office/drawing/2014/main" id="{17CC7D93-7E67-4D9D-7D0C-E826C8CACA97}"/>
              </a:ext>
            </a:extLst>
          </p:cNvPr>
          <p:cNvSpPr/>
          <p:nvPr/>
        </p:nvSpPr>
        <p:spPr>
          <a:xfrm>
            <a:off x="4325237" y="3328815"/>
            <a:ext cx="3060616" cy="1071900"/>
          </a:xfrm>
          <a:prstGeom prst="wedgeRectCallout">
            <a:avLst>
              <a:gd name="adj1" fmla="val -46749"/>
              <a:gd name="adj2" fmla="val -12052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With </a:t>
            </a:r>
            <a:r>
              <a:rPr lang="en-US" sz="2400" b="1" u="sng" dirty="0">
                <a:solidFill>
                  <a:schemeClr val="tx1"/>
                </a:solidFill>
              </a:rPr>
              <a:t>POWER</a:t>
            </a:r>
            <a:r>
              <a:rPr lang="en-US" sz="2400" dirty="0">
                <a:solidFill>
                  <a:schemeClr val="tx1"/>
                </a:solidFill>
              </a:rPr>
              <a:t>, </a:t>
            </a:r>
          </a:p>
          <a:p>
            <a:pPr algn="ctr"/>
            <a:r>
              <a:rPr lang="en-US" sz="2400" dirty="0">
                <a:solidFill>
                  <a:schemeClr val="tx1"/>
                </a:solidFill>
              </a:rPr>
              <a:t>Acts 1:8; Acts 4:33</a:t>
            </a:r>
          </a:p>
        </p:txBody>
      </p:sp>
      <p:sp>
        <p:nvSpPr>
          <p:cNvPr id="8" name="Rectangular Callout 7">
            <a:extLst>
              <a:ext uri="{FF2B5EF4-FFF2-40B4-BE49-F238E27FC236}">
                <a16:creationId xmlns:a16="http://schemas.microsoft.com/office/drawing/2014/main" id="{90655994-10DB-7724-6F30-6F4E8C790991}"/>
              </a:ext>
            </a:extLst>
          </p:cNvPr>
          <p:cNvSpPr/>
          <p:nvPr/>
        </p:nvSpPr>
        <p:spPr>
          <a:xfrm>
            <a:off x="321732" y="3332480"/>
            <a:ext cx="3060616" cy="1071900"/>
          </a:xfrm>
          <a:prstGeom prst="wedgeRectCallout">
            <a:avLst>
              <a:gd name="adj1" fmla="val -30452"/>
              <a:gd name="adj2" fmla="val -8794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With </a:t>
            </a:r>
            <a:r>
              <a:rPr lang="en-US" sz="2400" b="1" u="sng" dirty="0">
                <a:solidFill>
                  <a:schemeClr val="tx1"/>
                </a:solidFill>
              </a:rPr>
              <a:t>INSPIRATION</a:t>
            </a:r>
            <a:r>
              <a:rPr lang="en-US" sz="2400" dirty="0">
                <a:solidFill>
                  <a:schemeClr val="tx1"/>
                </a:solidFill>
              </a:rPr>
              <a:t>, </a:t>
            </a:r>
          </a:p>
          <a:p>
            <a:pPr algn="ctr"/>
            <a:r>
              <a:rPr lang="en-US" sz="2400" dirty="0">
                <a:solidFill>
                  <a:schemeClr val="tx1"/>
                </a:solidFill>
              </a:rPr>
              <a:t>Acts 2:4; 1 Cor 2:12-13</a:t>
            </a:r>
          </a:p>
        </p:txBody>
      </p:sp>
      <p:cxnSp>
        <p:nvCxnSpPr>
          <p:cNvPr id="13" name="Straight Connector 12">
            <a:extLst>
              <a:ext uri="{FF2B5EF4-FFF2-40B4-BE49-F238E27FC236}">
                <a16:creationId xmlns:a16="http://schemas.microsoft.com/office/drawing/2014/main" id="{50FBB788-BC05-6071-C121-1D7EF9624379}"/>
              </a:ext>
            </a:extLst>
          </p:cNvPr>
          <p:cNvCxnSpPr/>
          <p:nvPr/>
        </p:nvCxnSpPr>
        <p:spPr>
          <a:xfrm>
            <a:off x="5419898" y="1097280"/>
            <a:ext cx="108065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1C3460-EFEF-1724-79E2-AF04A686976E}"/>
              </a:ext>
            </a:extLst>
          </p:cNvPr>
          <p:cNvCxnSpPr/>
          <p:nvPr/>
        </p:nvCxnSpPr>
        <p:spPr>
          <a:xfrm>
            <a:off x="321732" y="1482436"/>
            <a:ext cx="108065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52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p:cTn id="7" dur="2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8" dur="2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9" dur="2000"/>
                                        <p:tgtEl>
                                          <p:spTgt spid="9">
                                            <p:txEl>
                                              <p:pRg st="2" end="2"/>
                                            </p:txEl>
                                          </p:spTgt>
                                        </p:tgtEl>
                                      </p:cBhvr>
                                    </p:animEffect>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2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29" dur="2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9">
                                            <p:txEl>
                                              <p:pRg st="3" end="3"/>
                                            </p:txEl>
                                          </p:spTgt>
                                        </p:tgtEl>
                                      </p:cBhvr>
                                    </p:animEffect>
                                  </p:childTnLst>
                                </p:cTn>
                              </p:par>
                              <p:par>
                                <p:cTn id="31" presetID="6" presetClass="exit" presetSubtype="16" fill="hold" grpId="1" nodeType="withEffect">
                                  <p:stCondLst>
                                    <p:cond delay="0"/>
                                  </p:stCondLst>
                                  <p:childTnLst>
                                    <p:animEffect transition="out" filter="circle(in)">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par>
                                <p:cTn id="34" presetID="6" presetClass="exit" presetSubtype="16" fill="hold" grpId="1" nodeType="withEffect">
                                  <p:stCondLst>
                                    <p:cond delay="0"/>
                                  </p:stCondLst>
                                  <p:childTnLst>
                                    <p:animEffect transition="out" filter="circle(in)">
                                      <p:cBhvr>
                                        <p:cTn id="35" dur="2000"/>
                                        <p:tgtEl>
                                          <p:spTgt spid="8"/>
                                        </p:tgtEl>
                                      </p:cBhvr>
                                    </p:animEffect>
                                    <p:set>
                                      <p:cBhvr>
                                        <p:cTn id="36" dur="1" fill="hold">
                                          <p:stCondLst>
                                            <p:cond delay="1999"/>
                                          </p:stCondLst>
                                        </p:cTn>
                                        <p:tgtEl>
                                          <p:spTgt spid="8"/>
                                        </p:tgtEl>
                                        <p:attrNameLst>
                                          <p:attrName>style.visibility</p:attrName>
                                        </p:attrNameLst>
                                      </p:cBhvr>
                                      <p:to>
                                        <p:strVal val="hidden"/>
                                      </p:to>
                                    </p:se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1000"/>
                                        <p:tgtEl>
                                          <p:spTgt spid="13"/>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P spid="6" grpId="0"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sunset, orange, bright&#10;&#10;Description automatically generated">
            <a:extLst>
              <a:ext uri="{FF2B5EF4-FFF2-40B4-BE49-F238E27FC236}">
                <a16:creationId xmlns:a16="http://schemas.microsoft.com/office/drawing/2014/main" id="{5AB490C9-054E-FF26-8454-924696894E91}"/>
              </a:ext>
            </a:extLst>
          </p:cNvPr>
          <p:cNvPicPr>
            <a:picLocks noGrp="1" noChangeAspect="1"/>
          </p:cNvPicPr>
          <p:nvPr>
            <p:ph idx="1"/>
          </p:nvPr>
        </p:nvPicPr>
        <p:blipFill rotWithShape="1">
          <a:blip r:embed="rId2"/>
          <a:srcRect l="22868" t="9091" r="9656" b="-1"/>
          <a:stretch/>
        </p:blipFill>
        <p:spPr>
          <a:xfrm>
            <a:off x="20" y="10"/>
            <a:ext cx="12191981" cy="6857990"/>
          </a:xfrm>
          <a:prstGeom prst="rect">
            <a:avLst/>
          </a:prstGeom>
        </p:spPr>
      </p:pic>
      <p:sp>
        <p:nvSpPr>
          <p:cNvPr id="47" name="Rectangle 4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8EA9F712-AC22-34ED-5CFC-2EE0BC773C63}"/>
              </a:ext>
            </a:extLst>
          </p:cNvPr>
          <p:cNvPicPr>
            <a:picLocks noChangeAspect="1"/>
          </p:cNvPicPr>
          <p:nvPr/>
        </p:nvPicPr>
        <p:blipFill>
          <a:blip r:embed="rId3"/>
          <a:stretch>
            <a:fillRect/>
          </a:stretch>
        </p:blipFill>
        <p:spPr>
          <a:xfrm>
            <a:off x="215207" y="5361420"/>
            <a:ext cx="9347784" cy="1338638"/>
          </a:xfrm>
          <a:prstGeom prst="rect">
            <a:avLst/>
          </a:prstGeom>
        </p:spPr>
      </p:pic>
      <p:sp>
        <p:nvSpPr>
          <p:cNvPr id="2" name="TextBox 1">
            <a:extLst>
              <a:ext uri="{FF2B5EF4-FFF2-40B4-BE49-F238E27FC236}">
                <a16:creationId xmlns:a16="http://schemas.microsoft.com/office/drawing/2014/main" id="{504DC65A-D7EB-80E3-4F01-87E6512484C8}"/>
              </a:ext>
            </a:extLst>
          </p:cNvPr>
          <p:cNvSpPr txBox="1"/>
          <p:nvPr/>
        </p:nvSpPr>
        <p:spPr>
          <a:xfrm>
            <a:off x="0" y="1304678"/>
            <a:ext cx="12192000" cy="3970318"/>
          </a:xfrm>
          <a:prstGeom prst="rect">
            <a:avLst/>
          </a:prstGeom>
          <a:solidFill>
            <a:srgbClr val="000000">
              <a:alpha val="50196"/>
            </a:srgbClr>
          </a:solidFill>
        </p:spPr>
        <p:txBody>
          <a:bodyPr wrap="square" rtlCol="0">
            <a:spAutoFit/>
          </a:bodyPr>
          <a:lstStyle/>
          <a:p>
            <a:pPr marL="342900" indent="-342900">
              <a:spcAft>
                <a:spcPts val="1200"/>
              </a:spcAft>
              <a:buFont typeface="Wingdings"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The Holy Spirit would </a:t>
            </a:r>
            <a:r>
              <a:rPr lang="en-US" sz="2400" b="1" u="sng" dirty="0">
                <a:effectLst/>
                <a:latin typeface="Arial" panose="020B0604020202020204" pitchFamily="34" charset="0"/>
                <a:ea typeface="Calibri" panose="020F0502020204030204" pitchFamily="34" charset="0"/>
                <a:cs typeface="Times New Roman" panose="02020603050405020304" pitchFamily="18" charset="0"/>
              </a:rPr>
              <a:t>continue</a:t>
            </a:r>
            <a:r>
              <a:rPr lang="en-US" sz="2400" dirty="0">
                <a:effectLst/>
                <a:latin typeface="Arial" panose="020B0604020202020204" pitchFamily="34" charset="0"/>
                <a:ea typeface="Calibri" panose="020F0502020204030204" pitchFamily="34" charset="0"/>
                <a:cs typeface="Times New Roman" panose="02020603050405020304" pitchFamily="18" charset="0"/>
              </a:rPr>
              <a:t> to counsel (</a:t>
            </a:r>
            <a:r>
              <a:rPr lang="en-US" sz="2400" b="1" dirty="0">
                <a:effectLst/>
                <a:latin typeface="Arial" panose="020B0604020202020204" pitchFamily="34" charset="0"/>
                <a:ea typeface="Calibri" panose="020F0502020204030204" pitchFamily="34" charset="0"/>
                <a:cs typeface="Times New Roman" panose="02020603050405020304" pitchFamily="18" charset="0"/>
              </a:rPr>
              <a:t>advise</a:t>
            </a:r>
            <a:r>
              <a:rPr lang="en-US" sz="2400" dirty="0">
                <a:effectLst/>
                <a:latin typeface="Arial" panose="020B0604020202020204" pitchFamily="34" charset="0"/>
                <a:ea typeface="Calibri" panose="020F0502020204030204" pitchFamily="34" charset="0"/>
                <a:cs typeface="Times New Roman" panose="02020603050405020304" pitchFamily="18" charset="0"/>
              </a:rPr>
              <a:t>) the chosen apostles by revealing God’s divine truth; the Holy Spirit, therefore, is called </a:t>
            </a:r>
            <a:r>
              <a:rPr lang="en-US" sz="2400" b="1" i="1" dirty="0">
                <a:effectLst/>
                <a:latin typeface="Arial" panose="020B0604020202020204" pitchFamily="34" charset="0"/>
                <a:ea typeface="Calibri" panose="020F0502020204030204" pitchFamily="34" charset="0"/>
                <a:cs typeface="Times New Roman" panose="02020603050405020304" pitchFamily="18" charset="0"/>
              </a:rPr>
              <a:t>“Spirit of Truth.”</a:t>
            </a:r>
          </a:p>
          <a:p>
            <a:pPr marL="342900" indent="-342900">
              <a:spcAft>
                <a:spcPts val="1200"/>
              </a:spcAft>
              <a:buFont typeface="Wingdings" pitchFamily="2"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Reveal to those apostles </a:t>
            </a:r>
            <a:r>
              <a:rPr lang="en-US" sz="2400" b="1" u="sng" dirty="0">
                <a:latin typeface="Arial" panose="020B0604020202020204" pitchFamily="34" charset="0"/>
                <a:ea typeface="Calibri" panose="020F0502020204030204" pitchFamily="34" charset="0"/>
                <a:cs typeface="Times New Roman" panose="02020603050405020304" pitchFamily="18" charset="0"/>
              </a:rPr>
              <a:t>all truth</a:t>
            </a:r>
            <a:r>
              <a:rPr lang="en-US" sz="2400" dirty="0">
                <a:latin typeface="Arial" panose="020B0604020202020204" pitchFamily="34" charset="0"/>
                <a:ea typeface="Calibri" panose="020F0502020204030204" pitchFamily="34" charset="0"/>
                <a:cs typeface="Times New Roman" panose="02020603050405020304" pitchFamily="18" charset="0"/>
              </a:rPr>
              <a:t>, Jn 16:13.</a:t>
            </a:r>
          </a:p>
          <a:p>
            <a:pPr marL="342900" indent="-342900">
              <a:spcAft>
                <a:spcPts val="1200"/>
              </a:spcAft>
              <a:buFont typeface="Wingdings"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Teach those apostles </a:t>
            </a:r>
            <a:r>
              <a:rPr lang="en-US" sz="2400" b="1" u="sng" dirty="0">
                <a:effectLst/>
                <a:latin typeface="Arial" panose="020B0604020202020204" pitchFamily="34" charset="0"/>
                <a:ea typeface="Calibri" panose="020F0502020204030204" pitchFamily="34" charset="0"/>
                <a:cs typeface="Times New Roman" panose="02020603050405020304" pitchFamily="18" charset="0"/>
              </a:rPr>
              <a:t>all things</a:t>
            </a:r>
            <a:r>
              <a:rPr lang="en-US" sz="2400" dirty="0">
                <a:effectLst/>
                <a:latin typeface="Arial" panose="020B0604020202020204" pitchFamily="34" charset="0"/>
                <a:ea typeface="Calibri" panose="020F0502020204030204" pitchFamily="34" charset="0"/>
                <a:cs typeface="Times New Roman" panose="02020603050405020304" pitchFamily="18" charset="0"/>
              </a:rPr>
              <a:t>, Jn 14:26.</a:t>
            </a:r>
          </a:p>
          <a:p>
            <a:pPr marL="342900" indent="-342900">
              <a:spcAft>
                <a:spcPts val="1200"/>
              </a:spcAft>
              <a:buFont typeface="Wingdings" pitchFamily="2"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Reveal previously </a:t>
            </a:r>
            <a:r>
              <a:rPr lang="en-US" sz="2400" b="1" u="sng" dirty="0">
                <a:latin typeface="Arial" panose="020B0604020202020204" pitchFamily="34" charset="0"/>
                <a:ea typeface="Calibri" panose="020F0502020204030204" pitchFamily="34" charset="0"/>
                <a:cs typeface="Times New Roman" panose="02020603050405020304" pitchFamily="18" charset="0"/>
              </a:rPr>
              <a:t>unrevealed truths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dirty="0">
                <a:latin typeface="Arial" panose="020B0604020202020204" pitchFamily="34" charset="0"/>
                <a:ea typeface="Calibri" panose="020F0502020204030204" pitchFamily="34" charset="0"/>
                <a:cs typeface="Times New Roman" panose="02020603050405020304" pitchFamily="18" charset="0"/>
              </a:rPr>
              <a:t>to the apostles, Jn 16:13.</a:t>
            </a:r>
          </a:p>
          <a:p>
            <a:pPr marL="342900" indent="-342900">
              <a:spcAft>
                <a:spcPts val="1200"/>
              </a:spcAft>
              <a:buFont typeface="Wingdings"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Provide the apostles with </a:t>
            </a:r>
            <a:r>
              <a:rPr lang="en-US" sz="2400" b="1" u="sng" dirty="0">
                <a:effectLst/>
                <a:latin typeface="Arial" panose="020B0604020202020204" pitchFamily="34" charset="0"/>
                <a:ea typeface="Calibri" panose="020F0502020204030204" pitchFamily="34" charset="0"/>
                <a:cs typeface="Times New Roman" panose="02020603050405020304" pitchFamily="18" charset="0"/>
              </a:rPr>
              <a:t>perfect remembrance</a:t>
            </a:r>
            <a:r>
              <a:rPr lang="en-US" sz="2400" dirty="0">
                <a:effectLst/>
                <a:latin typeface="Arial" panose="020B0604020202020204" pitchFamily="34" charset="0"/>
                <a:ea typeface="Calibri" panose="020F0502020204030204" pitchFamily="34" charset="0"/>
                <a:cs typeface="Times New Roman" panose="02020603050405020304" pitchFamily="18" charset="0"/>
              </a:rPr>
              <a:t>, Jn 14:26.</a:t>
            </a:r>
          </a:p>
          <a:p>
            <a:pPr marL="342900" indent="-342900">
              <a:spcAft>
                <a:spcPts val="1200"/>
              </a:spcAft>
              <a:buFont typeface="Wingdings" pitchFamily="2"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Bear </a:t>
            </a:r>
            <a:r>
              <a:rPr lang="en-US" sz="2400" b="1" u="sng" dirty="0">
                <a:latin typeface="Arial" panose="020B0604020202020204" pitchFamily="34" charset="0"/>
                <a:ea typeface="Calibri" panose="020F0502020204030204" pitchFamily="34" charset="0"/>
                <a:cs typeface="Times New Roman" panose="02020603050405020304" pitchFamily="18" charset="0"/>
              </a:rPr>
              <a:t>witness of Christ</a:t>
            </a:r>
            <a:r>
              <a:rPr lang="en-US" sz="2400" dirty="0">
                <a:latin typeface="Arial" panose="020B0604020202020204" pitchFamily="34" charset="0"/>
                <a:ea typeface="Calibri" panose="020F0502020204030204" pitchFamily="34" charset="0"/>
                <a:cs typeface="Times New Roman" panose="02020603050405020304" pitchFamily="18" charset="0"/>
              </a:rPr>
              <a:t>, of Christ with the apostles Jn 15:26-27, Ac 1:22.</a:t>
            </a:r>
          </a:p>
          <a:p>
            <a:pPr marL="342900" indent="-342900">
              <a:spcAft>
                <a:spcPts val="1200"/>
              </a:spcAft>
              <a:buFont typeface="Wingdings" pitchFamily="2"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Provide the apostles with the </a:t>
            </a:r>
            <a:r>
              <a:rPr lang="en-US" sz="2400" b="1" u="sng" dirty="0">
                <a:latin typeface="Arial" panose="020B0604020202020204" pitchFamily="34" charset="0"/>
                <a:ea typeface="Calibri" panose="020F0502020204030204" pitchFamily="34" charset="0"/>
                <a:cs typeface="Times New Roman" panose="02020603050405020304" pitchFamily="18" charset="0"/>
              </a:rPr>
              <a:t>power to impart spiritual gifts</a:t>
            </a:r>
            <a:r>
              <a:rPr lang="en-US" sz="2400" dirty="0">
                <a:latin typeface="Arial" panose="020B0604020202020204" pitchFamily="34" charset="0"/>
                <a:ea typeface="Calibri" panose="020F0502020204030204" pitchFamily="34" charset="0"/>
                <a:cs typeface="Times New Roman" panose="02020603050405020304" pitchFamily="18" charset="0"/>
              </a:rPr>
              <a:t>, Acts 8:18; Acts 19:6.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407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edge">
                                      <p:cBhvr>
                                        <p:cTn id="7" dur="2000"/>
                                        <p:tgtEl>
                                          <p:spTgt spid="2">
                                            <p:bg/>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p:cTn id="10"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1"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2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8" dur="2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2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5" dur="2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6" dur="2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2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2" dur="2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3" dur="20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2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9" dur="2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40" dur="2000"/>
                                        <p:tgtEl>
                                          <p:spTgt spid="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 calcmode="lin" valueType="num">
                                      <p:cBhvr>
                                        <p:cTn id="45" dur="2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6" dur="2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7" dur="20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 calcmode="lin" valueType="num">
                                      <p:cBhvr>
                                        <p:cTn id="52" dur="2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53" dur="2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4"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90743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2CF20399-5F11-C5D1-7B91-A7F78DE693BB}"/>
              </a:ext>
            </a:extLst>
          </p:cNvPr>
          <p:cNvPicPr>
            <a:picLocks noChangeAspect="1"/>
          </p:cNvPicPr>
          <p:nvPr/>
        </p:nvPicPr>
        <p:blipFill rotWithShape="1">
          <a:blip r:embed="rId2"/>
          <a:srcRect l="2667"/>
          <a:stretch/>
        </p:blipFill>
        <p:spPr>
          <a:xfrm>
            <a:off x="-3047" y="-121920"/>
            <a:ext cx="12316967" cy="697992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39911B31-F873-148F-1CF6-F4535BB67726}"/>
              </a:ext>
            </a:extLst>
          </p:cNvPr>
          <p:cNvSpPr/>
          <p:nvPr/>
        </p:nvSpPr>
        <p:spPr>
          <a:xfrm>
            <a:off x="10749775" y="111608"/>
            <a:ext cx="1215483" cy="1215483"/>
          </a:xfrm>
          <a:prstGeom prst="ellipse">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70C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8836546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holding a sword in front of a herd of sheep&#10;&#10;Description automatically generated with medium confidence">
            <a:extLst>
              <a:ext uri="{FF2B5EF4-FFF2-40B4-BE49-F238E27FC236}">
                <a16:creationId xmlns:a16="http://schemas.microsoft.com/office/drawing/2014/main" id="{CD9E80F0-0F5E-EBFE-2BC2-27BB973B578F}"/>
              </a:ext>
            </a:extLst>
          </p:cNvPr>
          <p:cNvPicPr>
            <a:picLocks noGrp="1" noChangeAspect="1"/>
          </p:cNvPicPr>
          <p:nvPr>
            <p:ph idx="1"/>
          </p:nvPr>
        </p:nvPicPr>
        <p:blipFill rotWithShape="1">
          <a:blip r:embed="rId2"/>
          <a:srcRect b="250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Shape&#10;&#10;Description automatically generated with medium confidence">
            <a:extLst>
              <a:ext uri="{FF2B5EF4-FFF2-40B4-BE49-F238E27FC236}">
                <a16:creationId xmlns:a16="http://schemas.microsoft.com/office/drawing/2014/main" id="{973E2402-A99C-2A91-7853-EC268CCE0B6E}"/>
              </a:ext>
            </a:extLst>
          </p:cNvPr>
          <p:cNvPicPr>
            <a:picLocks noChangeAspect="1"/>
          </p:cNvPicPr>
          <p:nvPr/>
        </p:nvPicPr>
        <p:blipFill>
          <a:blip r:embed="rId3"/>
          <a:stretch>
            <a:fillRect/>
          </a:stretch>
        </p:blipFill>
        <p:spPr>
          <a:xfrm>
            <a:off x="967740" y="5078240"/>
            <a:ext cx="10256520" cy="1376870"/>
          </a:xfrm>
          <a:prstGeom prst="rect">
            <a:avLst/>
          </a:prstGeom>
        </p:spPr>
      </p:pic>
    </p:spTree>
    <p:extLst>
      <p:ext uri="{BB962C8B-B14F-4D97-AF65-F5344CB8AC3E}">
        <p14:creationId xmlns:p14="http://schemas.microsoft.com/office/powerpoint/2010/main" val="33696261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outdoor, stone&#10;&#10;Description automatically generated">
            <a:extLst>
              <a:ext uri="{FF2B5EF4-FFF2-40B4-BE49-F238E27FC236}">
                <a16:creationId xmlns:a16="http://schemas.microsoft.com/office/drawing/2014/main" id="{201DEC7B-2625-4B7B-54B9-0F74C6528BD6}"/>
              </a:ext>
            </a:extLst>
          </p:cNvPr>
          <p:cNvPicPr>
            <a:picLocks noChangeAspect="1"/>
          </p:cNvPicPr>
          <p:nvPr/>
        </p:nvPicPr>
        <p:blipFill rotWithShape="1">
          <a:blip r:embed="rId2"/>
          <a:srcRect t="19553" r="9090" b="2165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38B925F-9846-B0A7-5A3B-8B420647AD18}"/>
              </a:ext>
            </a:extLst>
          </p:cNvPr>
          <p:cNvSpPr/>
          <p:nvPr/>
        </p:nvSpPr>
        <p:spPr>
          <a:xfrm>
            <a:off x="320040" y="304800"/>
            <a:ext cx="1264920" cy="807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7AE9029F-D90C-38F7-14D8-31FAB6CFD9D1}"/>
              </a:ext>
            </a:extLst>
          </p:cNvPr>
          <p:cNvPicPr>
            <a:picLocks noChangeAspect="1"/>
          </p:cNvPicPr>
          <p:nvPr/>
        </p:nvPicPr>
        <p:blipFill rotWithShape="1">
          <a:blip r:embed="rId3"/>
          <a:srcRect b="10317"/>
          <a:stretch/>
        </p:blipFill>
        <p:spPr>
          <a:xfrm>
            <a:off x="109474" y="4340860"/>
            <a:ext cx="4889500" cy="2517130"/>
          </a:xfrm>
          <a:prstGeom prst="rect">
            <a:avLst/>
          </a:prstGeom>
        </p:spPr>
      </p:pic>
      <p:sp>
        <p:nvSpPr>
          <p:cNvPr id="2" name="TextBox 1">
            <a:extLst>
              <a:ext uri="{FF2B5EF4-FFF2-40B4-BE49-F238E27FC236}">
                <a16:creationId xmlns:a16="http://schemas.microsoft.com/office/drawing/2014/main" id="{ED9E6DA3-D373-FB8A-6250-39342F024AF9}"/>
              </a:ext>
            </a:extLst>
          </p:cNvPr>
          <p:cNvSpPr txBox="1"/>
          <p:nvPr/>
        </p:nvSpPr>
        <p:spPr>
          <a:xfrm>
            <a:off x="0" y="11153"/>
            <a:ext cx="6701883" cy="4524315"/>
          </a:xfrm>
          <a:prstGeom prst="rect">
            <a:avLst/>
          </a:prstGeom>
          <a:noFill/>
        </p:spPr>
        <p:txBody>
          <a:bodyPr wrap="square" rtlCol="0">
            <a:spAutoFit/>
          </a:bodyPr>
          <a:lstStyle/>
          <a:p>
            <a:r>
              <a:rPr lang="en-US" sz="2400" dirty="0"/>
              <a:t>Now the birth of Jesus Christ was as follows: After His mother Mary was betrothed to Joseph, before they came together, </a:t>
            </a:r>
            <a:r>
              <a:rPr lang="en-US" sz="2400" u="sng" dirty="0"/>
              <a:t>she was found with child of the Holy Spirit</a:t>
            </a:r>
            <a:r>
              <a:rPr lang="en-US" sz="2400" dirty="0"/>
              <a:t>. Then Joseph her husband, being a just man, and not wanting to make her a public example, was minded to put her away secretly. But while he thought about these things, behold, an angel of the Lord appeared to him in a dream, saying, Joseph, son of David, do not be afraid to take to you Mary your wife, for that which is </a:t>
            </a:r>
            <a:r>
              <a:rPr lang="en-US" sz="2400" u="sng" dirty="0"/>
              <a:t>conceived in her is of the Holy Spirit</a:t>
            </a:r>
            <a:r>
              <a:rPr lang="en-US" sz="2400" dirty="0"/>
              <a:t>.</a:t>
            </a:r>
          </a:p>
          <a:p>
            <a:pPr algn="r"/>
            <a:r>
              <a:rPr lang="en-US" sz="2400" dirty="0"/>
              <a:t>Matthew 1:18-20</a:t>
            </a:r>
          </a:p>
        </p:txBody>
      </p:sp>
    </p:spTree>
    <p:extLst>
      <p:ext uri="{BB962C8B-B14F-4D97-AF65-F5344CB8AC3E}">
        <p14:creationId xmlns:p14="http://schemas.microsoft.com/office/powerpoint/2010/main" val="32798578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person, water, person&#10;&#10;Description automatically generated">
            <a:extLst>
              <a:ext uri="{FF2B5EF4-FFF2-40B4-BE49-F238E27FC236}">
                <a16:creationId xmlns:a16="http://schemas.microsoft.com/office/drawing/2014/main" id="{11B91283-2E9A-4527-F67A-15B7ECE19A65}"/>
              </a:ext>
            </a:extLst>
          </p:cNvPr>
          <p:cNvPicPr>
            <a:picLocks noChangeAspect="1"/>
          </p:cNvPicPr>
          <p:nvPr/>
        </p:nvPicPr>
        <p:blipFill rotWithShape="1">
          <a:blip r:embed="rId2"/>
          <a:srcRect l="24260" t="5263" r="1" b="1"/>
          <a:stretch/>
        </p:blipFill>
        <p:spPr>
          <a:xfrm>
            <a:off x="20" y="10"/>
            <a:ext cx="8668492" cy="6857990"/>
          </a:xfrm>
          <a:prstGeom prst="rect">
            <a:avLst/>
          </a:prstGeom>
        </p:spPr>
      </p:pic>
      <p:sp>
        <p:nvSpPr>
          <p:cNvPr id="14" name="Rectangle 13">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AFE852D-754E-1AAE-3088-D67C164775CC}"/>
              </a:ext>
            </a:extLst>
          </p:cNvPr>
          <p:cNvSpPr/>
          <p:nvPr/>
        </p:nvSpPr>
        <p:spPr>
          <a:xfrm>
            <a:off x="8321040" y="670560"/>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2047CA-F9AB-269E-47BC-CC23ACDFE489}"/>
              </a:ext>
            </a:extLst>
          </p:cNvPr>
          <p:cNvSpPr/>
          <p:nvPr/>
        </p:nvSpPr>
        <p:spPr>
          <a:xfrm>
            <a:off x="8266708" y="2214880"/>
            <a:ext cx="355953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10;&#10;Description automatically generated with medium confidence">
            <a:extLst>
              <a:ext uri="{FF2B5EF4-FFF2-40B4-BE49-F238E27FC236}">
                <a16:creationId xmlns:a16="http://schemas.microsoft.com/office/drawing/2014/main" id="{097B1B42-E2D2-75D5-303D-77287E7546F4}"/>
              </a:ext>
            </a:extLst>
          </p:cNvPr>
          <p:cNvPicPr>
            <a:picLocks noChangeAspect="1"/>
          </p:cNvPicPr>
          <p:nvPr/>
        </p:nvPicPr>
        <p:blipFill rotWithShape="1">
          <a:blip r:embed="rId3"/>
          <a:srcRect b="18681"/>
          <a:stretch/>
        </p:blipFill>
        <p:spPr>
          <a:xfrm>
            <a:off x="951508" y="0"/>
            <a:ext cx="11176999" cy="1127760"/>
          </a:xfrm>
          <a:prstGeom prst="rect">
            <a:avLst/>
          </a:prstGeom>
        </p:spPr>
      </p:pic>
      <p:sp>
        <p:nvSpPr>
          <p:cNvPr id="13" name="TextBox 12">
            <a:extLst>
              <a:ext uri="{FF2B5EF4-FFF2-40B4-BE49-F238E27FC236}">
                <a16:creationId xmlns:a16="http://schemas.microsoft.com/office/drawing/2014/main" id="{04312C60-9714-A0B6-24EE-7749A29277E4}"/>
              </a:ext>
            </a:extLst>
          </p:cNvPr>
          <p:cNvSpPr txBox="1"/>
          <p:nvPr/>
        </p:nvSpPr>
        <p:spPr>
          <a:xfrm>
            <a:off x="7298459" y="1300734"/>
            <a:ext cx="4724399" cy="5262979"/>
          </a:xfrm>
          <a:prstGeom prst="rect">
            <a:avLst/>
          </a:prstGeom>
          <a:noFill/>
        </p:spPr>
        <p:txBody>
          <a:bodyPr wrap="square" rtlCol="0">
            <a:spAutoFit/>
          </a:bodyPr>
          <a:lstStyle/>
          <a:p>
            <a:r>
              <a:rPr lang="en-US" sz="2800" dirty="0"/>
              <a:t>When He had been baptized, Jesus came up immediately from the water; and behold, the heavens were opened to Him, and He saw </a:t>
            </a:r>
            <a:r>
              <a:rPr lang="en-US" sz="2800" u="sng" dirty="0">
                <a:ln w="3175">
                  <a:solidFill>
                    <a:srgbClr val="C00000"/>
                  </a:solidFill>
                </a:ln>
              </a:rPr>
              <a:t>the Spirit of God descending like a dove and alighting upon Him</a:t>
            </a:r>
            <a:r>
              <a:rPr lang="en-US" sz="2800" dirty="0"/>
              <a:t>.  And suddenly a voice came from heaven, saying, this is My beloved Son, in whom I am well pleased.</a:t>
            </a:r>
          </a:p>
          <a:p>
            <a:pPr algn="r"/>
            <a:r>
              <a:rPr lang="en-US" sz="2800" dirty="0"/>
              <a:t>Matthew 3:16-17</a:t>
            </a:r>
          </a:p>
        </p:txBody>
      </p:sp>
    </p:spTree>
    <p:extLst>
      <p:ext uri="{BB962C8B-B14F-4D97-AF65-F5344CB8AC3E}">
        <p14:creationId xmlns:p14="http://schemas.microsoft.com/office/powerpoint/2010/main" val="153151804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strVal val="#ppt_w*0.70"/>
                                          </p:val>
                                        </p:tav>
                                        <p:tav tm="100000">
                                          <p:val>
                                            <p:strVal val="#ppt_w"/>
                                          </p:val>
                                        </p:tav>
                                      </p:tavLst>
                                    </p:anim>
                                    <p:anim calcmode="lin" valueType="num">
                                      <p:cBhvr>
                                        <p:cTn id="8" dur="2000" fill="hold"/>
                                        <p:tgtEl>
                                          <p:spTgt spid="13"/>
                                        </p:tgtEl>
                                        <p:attrNameLst>
                                          <p:attrName>ppt_h</p:attrName>
                                        </p:attrNameLst>
                                      </p:cBhvr>
                                      <p:tavLst>
                                        <p:tav tm="0">
                                          <p:val>
                                            <p:strVal val="#ppt_h"/>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8604481-BFBB-E562-C1FE-60C045786B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84" r="-1" b="878"/>
          <a:stretch/>
        </p:blipFill>
        <p:spPr bwMode="auto">
          <a:xfrm>
            <a:off x="-1" y="10"/>
            <a:ext cx="12228129"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034" name="Freeform: Shape 1033">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037" name="Freeform: Shape 1036">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TextBox 3">
            <a:extLst>
              <a:ext uri="{FF2B5EF4-FFF2-40B4-BE49-F238E27FC236}">
                <a16:creationId xmlns:a16="http://schemas.microsoft.com/office/drawing/2014/main" id="{8C88F5F0-6659-BA29-935F-55D0A93F4A3E}"/>
              </a:ext>
            </a:extLst>
          </p:cNvPr>
          <p:cNvSpPr txBox="1"/>
          <p:nvPr/>
        </p:nvSpPr>
        <p:spPr>
          <a:xfrm>
            <a:off x="0" y="3996196"/>
            <a:ext cx="6113759" cy="2277547"/>
          </a:xfrm>
          <a:prstGeom prst="rect">
            <a:avLst/>
          </a:prstGeom>
          <a:noFill/>
        </p:spPr>
        <p:txBody>
          <a:bodyPr wrap="square" rtlCol="0">
            <a:spAutoFit/>
          </a:bodyPr>
          <a:lstStyle/>
          <a:p>
            <a:pPr>
              <a:spcAft>
                <a:spcPts val="1200"/>
              </a:spcAft>
            </a:pPr>
            <a:r>
              <a:rPr lang="en-US" sz="2800" dirty="0">
                <a:latin typeface="Arial" panose="020B0604020202020204" pitchFamily="34" charset="0"/>
                <a:cs typeface="Arial" panose="020B0604020202020204" pitchFamily="34" charset="0"/>
              </a:rPr>
              <a:t>Mark 2:10-11, (Innate POWER)</a:t>
            </a:r>
          </a:p>
          <a:p>
            <a:pPr>
              <a:spcAft>
                <a:spcPts val="1200"/>
              </a:spcAft>
            </a:pPr>
            <a:r>
              <a:rPr lang="en-US" sz="2800" dirty="0">
                <a:latin typeface="Arial" panose="020B0604020202020204" pitchFamily="34" charset="0"/>
                <a:cs typeface="Arial" panose="020B0604020202020204" pitchFamily="34" charset="0"/>
              </a:rPr>
              <a:t>Mark 1:23-25, POWER over demons</a:t>
            </a:r>
          </a:p>
          <a:p>
            <a:pPr>
              <a:spcAft>
                <a:spcPts val="1200"/>
              </a:spcAft>
            </a:pPr>
            <a:r>
              <a:rPr lang="en-US" sz="2800" dirty="0">
                <a:latin typeface="Arial" panose="020B0604020202020204" pitchFamily="34" charset="0"/>
                <a:cs typeface="Arial" panose="020B0604020202020204" pitchFamily="34" charset="0"/>
              </a:rPr>
              <a:t>Matt 8:2-3, POWER to heal leprosy</a:t>
            </a:r>
          </a:p>
          <a:p>
            <a:pPr>
              <a:spcAft>
                <a:spcPts val="1200"/>
              </a:spcAft>
            </a:pPr>
            <a:r>
              <a:rPr lang="en-US" sz="2800" dirty="0">
                <a:latin typeface="Arial" panose="020B0604020202020204" pitchFamily="34" charset="0"/>
                <a:cs typeface="Arial" panose="020B0604020202020204" pitchFamily="34" charset="0"/>
              </a:rPr>
              <a:t>John 10:17-18, POWER over death</a:t>
            </a:r>
          </a:p>
        </p:txBody>
      </p:sp>
      <p:sp>
        <p:nvSpPr>
          <p:cNvPr id="5" name="TextBox 4">
            <a:extLst>
              <a:ext uri="{FF2B5EF4-FFF2-40B4-BE49-F238E27FC236}">
                <a16:creationId xmlns:a16="http://schemas.microsoft.com/office/drawing/2014/main" id="{86DBF546-6102-0E4F-0081-CFC8C39717FD}"/>
              </a:ext>
            </a:extLst>
          </p:cNvPr>
          <p:cNvSpPr txBox="1"/>
          <p:nvPr/>
        </p:nvSpPr>
        <p:spPr>
          <a:xfrm>
            <a:off x="6275614" y="3996196"/>
            <a:ext cx="5952209" cy="2862322"/>
          </a:xfrm>
          <a:prstGeom prst="rect">
            <a:avLst/>
          </a:prstGeom>
          <a:noFill/>
        </p:spPr>
        <p:txBody>
          <a:bodyPr wrap="square" rtlCol="0">
            <a:spAutoFit/>
          </a:bodyPr>
          <a:lstStyle/>
          <a:p>
            <a:pPr algn="ctr">
              <a:spcAft>
                <a:spcPts val="1200"/>
              </a:spcAft>
            </a:pPr>
            <a:r>
              <a:rPr lang="en-US" sz="2800" dirty="0">
                <a:latin typeface="Arial" panose="020B0604020202020204" pitchFamily="34" charset="0"/>
                <a:cs typeface="Arial" panose="020B0604020202020204" pitchFamily="34" charset="0"/>
              </a:rPr>
              <a:t>POWER TO FORGIVE SINS</a:t>
            </a:r>
          </a:p>
          <a:p>
            <a:pPr>
              <a:spcAft>
                <a:spcPts val="1200"/>
              </a:spcAft>
            </a:pPr>
            <a:r>
              <a:rPr lang="en-US" sz="2800" dirty="0">
                <a:latin typeface="Arial" panose="020B0604020202020204" pitchFamily="34" charset="0"/>
                <a:cs typeface="Arial" panose="020B0604020202020204" pitchFamily="34" charset="0"/>
              </a:rPr>
              <a:t>Mark 2:5, Paralyzed man</a:t>
            </a:r>
          </a:p>
          <a:p>
            <a:pPr>
              <a:spcAft>
                <a:spcPts val="1200"/>
              </a:spcAft>
            </a:pPr>
            <a:r>
              <a:rPr lang="en-US" sz="2800" dirty="0">
                <a:latin typeface="Arial" panose="020B0604020202020204" pitchFamily="34" charset="0"/>
                <a:cs typeface="Arial" panose="020B0604020202020204" pitchFamily="34" charset="0"/>
              </a:rPr>
              <a:t>Luke 7:48, Sinful woman</a:t>
            </a:r>
          </a:p>
          <a:p>
            <a:pPr>
              <a:spcAft>
                <a:spcPts val="1200"/>
              </a:spcAft>
            </a:pPr>
            <a:r>
              <a:rPr lang="en-US" sz="2800" dirty="0">
                <a:latin typeface="Arial" panose="020B0604020202020204" pitchFamily="34" charset="0"/>
                <a:cs typeface="Arial" panose="020B0604020202020204" pitchFamily="34" charset="0"/>
              </a:rPr>
              <a:t>John 8:11, Adulterous woman</a:t>
            </a:r>
          </a:p>
          <a:p>
            <a:pPr>
              <a:spcAft>
                <a:spcPts val="1200"/>
              </a:spcAft>
            </a:pPr>
            <a:r>
              <a:rPr lang="en-US" sz="2800" dirty="0">
                <a:latin typeface="Arial" panose="020B0604020202020204" pitchFamily="34" charset="0"/>
                <a:cs typeface="Arial" panose="020B0604020202020204" pitchFamily="34" charset="0"/>
              </a:rPr>
              <a:t>Luke 23:43, Penitent thief</a:t>
            </a:r>
          </a:p>
        </p:txBody>
      </p:sp>
    </p:spTree>
    <p:extLst>
      <p:ext uri="{BB962C8B-B14F-4D97-AF65-F5344CB8AC3E}">
        <p14:creationId xmlns:p14="http://schemas.microsoft.com/office/powerpoint/2010/main" val="1359201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2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2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2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36"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37" dur="2000"/>
                                        <p:tgtEl>
                                          <p:spTgt spid="5">
                                            <p:txEl>
                                              <p:pRg st="0" end="0"/>
                                            </p:txEl>
                                          </p:spTgt>
                                        </p:tgtEl>
                                      </p:cBhvr>
                                    </p:animEffect>
                                  </p:childTnLst>
                                </p:cTn>
                              </p:par>
                            </p:childTnLst>
                          </p:cTn>
                        </p:par>
                        <p:par>
                          <p:cTn id="38" fill="hold">
                            <p:stCondLst>
                              <p:cond delay="2000"/>
                            </p:stCondLst>
                            <p:childTnLst>
                              <p:par>
                                <p:cTn id="39" presetID="55" presetClass="entr" presetSubtype="0" fill="hold" grpId="0" nodeType="after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p:cTn id="41" dur="2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42"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43" dur="2000"/>
                                        <p:tgtEl>
                                          <p:spTgt spid="5">
                                            <p:txEl>
                                              <p:pRg st="1" end="1"/>
                                            </p:txEl>
                                          </p:spTgt>
                                        </p:tgtEl>
                                      </p:cBhvr>
                                    </p:animEffect>
                                  </p:childTnLst>
                                </p:cTn>
                              </p:par>
                            </p:childTnLst>
                          </p:cTn>
                        </p:par>
                        <p:par>
                          <p:cTn id="44" fill="hold">
                            <p:stCondLst>
                              <p:cond delay="4000"/>
                            </p:stCondLst>
                            <p:childTnLst>
                              <p:par>
                                <p:cTn id="45" presetID="55" presetClass="entr" presetSubtype="0" fill="hold" grpId="0" nodeType="after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p:cTn id="47" dur="2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48" dur="2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49" dur="2000"/>
                                        <p:tgtEl>
                                          <p:spTgt spid="5">
                                            <p:txEl>
                                              <p:pRg st="2" end="2"/>
                                            </p:txEl>
                                          </p:spTgt>
                                        </p:tgtEl>
                                      </p:cBhvr>
                                    </p:animEffect>
                                  </p:childTnLst>
                                </p:cTn>
                              </p:par>
                            </p:childTnLst>
                          </p:cTn>
                        </p:par>
                        <p:par>
                          <p:cTn id="50" fill="hold">
                            <p:stCondLst>
                              <p:cond delay="6000"/>
                            </p:stCondLst>
                            <p:childTnLst>
                              <p:par>
                                <p:cTn id="51" presetID="55" presetClass="entr" presetSubtype="0" fill="hold" grpId="0" nodeType="after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 calcmode="lin" valueType="num">
                                      <p:cBhvr>
                                        <p:cTn id="53" dur="2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54" dur="2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55" dur="2000"/>
                                        <p:tgtEl>
                                          <p:spTgt spid="5">
                                            <p:txEl>
                                              <p:pRg st="3" end="3"/>
                                            </p:txEl>
                                          </p:spTgt>
                                        </p:tgtEl>
                                      </p:cBhvr>
                                    </p:animEffect>
                                  </p:childTnLst>
                                </p:cTn>
                              </p:par>
                            </p:childTnLst>
                          </p:cTn>
                        </p:par>
                        <p:par>
                          <p:cTn id="56" fill="hold">
                            <p:stCondLst>
                              <p:cond delay="8000"/>
                            </p:stCondLst>
                            <p:childTnLst>
                              <p:par>
                                <p:cTn id="57" presetID="55" presetClass="entr" presetSubtype="0" fill="hold" grpId="0" nodeType="after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 calcmode="lin" valueType="num">
                                      <p:cBhvr>
                                        <p:cTn id="59" dur="2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60" dur="2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61"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5"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0">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picture containing outdoor, person, water, person&#10;&#10;Description automatically generated">
            <a:extLst>
              <a:ext uri="{FF2B5EF4-FFF2-40B4-BE49-F238E27FC236}">
                <a16:creationId xmlns:a16="http://schemas.microsoft.com/office/drawing/2014/main" id="{2A0A29DB-82ED-C37D-ED40-B2350CD31DF3}"/>
              </a:ext>
            </a:extLst>
          </p:cNvPr>
          <p:cNvPicPr>
            <a:picLocks noChangeAspect="1"/>
          </p:cNvPicPr>
          <p:nvPr/>
        </p:nvPicPr>
        <p:blipFill rotWithShape="1">
          <a:blip r:embed="rId2"/>
          <a:srcRect l="2974" r="1" b="1"/>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1026" name="Picture 2">
            <a:extLst>
              <a:ext uri="{FF2B5EF4-FFF2-40B4-BE49-F238E27FC236}">
                <a16:creationId xmlns:a16="http://schemas.microsoft.com/office/drawing/2014/main" id="{14168074-11B6-C140-BFEE-8E012BD5E4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2"/>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1038" name="Group 103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039" name="Freeform: Shape 103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0" name="Freeform: Shape 103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B54B5C7D-2083-9F46-8E53-706C5EAC703B}"/>
              </a:ext>
            </a:extLst>
          </p:cNvPr>
          <p:cNvSpPr txBox="1"/>
          <p:nvPr/>
        </p:nvSpPr>
        <p:spPr>
          <a:xfrm>
            <a:off x="317802" y="4381448"/>
            <a:ext cx="11637818" cy="1785104"/>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…how God </a:t>
            </a:r>
            <a:r>
              <a:rPr lang="en-US" sz="2800" u="sng" dirty="0">
                <a:solidFill>
                  <a:schemeClr val="bg1"/>
                </a:solidFill>
                <a:latin typeface="Arial" panose="020B0604020202020204" pitchFamily="34" charset="0"/>
                <a:cs typeface="Arial" panose="020B0604020202020204" pitchFamily="34" charset="0"/>
              </a:rPr>
              <a:t>anointed Jesus of Nazareth with the Holy Spirit</a:t>
            </a:r>
            <a:r>
              <a:rPr lang="en-US" sz="2800" dirty="0">
                <a:solidFill>
                  <a:schemeClr val="bg1"/>
                </a:solidFill>
                <a:latin typeface="Arial" panose="020B0604020202020204" pitchFamily="34" charset="0"/>
                <a:cs typeface="Arial" panose="020B0604020202020204" pitchFamily="34" charset="0"/>
              </a:rPr>
              <a:t> </a:t>
            </a:r>
            <a:r>
              <a:rPr lang="en-US" sz="5400" b="1" dirty="0">
                <a:solidFill>
                  <a:schemeClr val="bg1"/>
                </a:solidFill>
                <a:latin typeface="Arial" panose="020B0604020202020204" pitchFamily="34" charset="0"/>
                <a:cs typeface="Arial" panose="020B0604020202020204" pitchFamily="34" charset="0"/>
              </a:rPr>
              <a:t>AND</a:t>
            </a:r>
            <a:r>
              <a:rPr lang="en-US" sz="2800" dirty="0">
                <a:solidFill>
                  <a:schemeClr val="bg1"/>
                </a:solidFill>
                <a:latin typeface="Arial" panose="020B0604020202020204" pitchFamily="34" charset="0"/>
                <a:cs typeface="Arial" panose="020B0604020202020204" pitchFamily="34" charset="0"/>
              </a:rPr>
              <a:t> </a:t>
            </a:r>
            <a:r>
              <a:rPr lang="en-US" sz="2800" u="sng" dirty="0">
                <a:solidFill>
                  <a:schemeClr val="bg1"/>
                </a:solidFill>
                <a:latin typeface="Arial" panose="020B0604020202020204" pitchFamily="34" charset="0"/>
                <a:cs typeface="Arial" panose="020B0604020202020204" pitchFamily="34" charset="0"/>
              </a:rPr>
              <a:t>with power</a:t>
            </a:r>
            <a:r>
              <a:rPr lang="en-US" sz="2800" dirty="0">
                <a:solidFill>
                  <a:schemeClr val="bg1"/>
                </a:solidFill>
                <a:latin typeface="Arial" panose="020B0604020202020204" pitchFamily="34" charset="0"/>
                <a:cs typeface="Arial" panose="020B0604020202020204" pitchFamily="34" charset="0"/>
              </a:rPr>
              <a:t>, who went about doing good and healing all who were oppressed by the devil, for God was with Him. (Acts 10:38)</a:t>
            </a:r>
          </a:p>
        </p:txBody>
      </p:sp>
      <p:sp>
        <p:nvSpPr>
          <p:cNvPr id="6" name="TextBox 5">
            <a:extLst>
              <a:ext uri="{FF2B5EF4-FFF2-40B4-BE49-F238E27FC236}">
                <a16:creationId xmlns:a16="http://schemas.microsoft.com/office/drawing/2014/main" id="{6B31FF30-AFF7-A758-D304-7F0B6AE4012D}"/>
              </a:ext>
            </a:extLst>
          </p:cNvPr>
          <p:cNvSpPr txBox="1"/>
          <p:nvPr/>
        </p:nvSpPr>
        <p:spPr>
          <a:xfrm>
            <a:off x="133004" y="2180059"/>
            <a:ext cx="5867745" cy="954107"/>
          </a:xfrm>
          <a:prstGeom prst="rect">
            <a:avLst/>
          </a:prstGeom>
          <a:solidFill>
            <a:srgbClr val="FFFFFF">
              <a:alpha val="70196"/>
            </a:srgbClr>
          </a:solidFill>
        </p:spPr>
        <p:txBody>
          <a:bodyPr wrap="square" rtlCol="0">
            <a:spAutoFit/>
          </a:bodyPr>
          <a:lstStyle/>
          <a:p>
            <a:pPr algn="ctr"/>
            <a:r>
              <a:rPr lang="en-US" sz="2800" dirty="0">
                <a:latin typeface="Arial" panose="020B0604020202020204" pitchFamily="34" charset="0"/>
                <a:cs typeface="Arial" panose="020B0604020202020204" pitchFamily="34" charset="0"/>
              </a:rPr>
              <a:t>Public “Anointing” pronouncement: Sonship &amp; Messiahship of Jesus.</a:t>
            </a:r>
          </a:p>
        </p:txBody>
      </p:sp>
      <p:sp>
        <p:nvSpPr>
          <p:cNvPr id="7" name="TextBox 6">
            <a:extLst>
              <a:ext uri="{FF2B5EF4-FFF2-40B4-BE49-F238E27FC236}">
                <a16:creationId xmlns:a16="http://schemas.microsoft.com/office/drawing/2014/main" id="{724344FE-9B72-D7BF-FB8A-4361CC676001}"/>
              </a:ext>
            </a:extLst>
          </p:cNvPr>
          <p:cNvSpPr txBox="1"/>
          <p:nvPr/>
        </p:nvSpPr>
        <p:spPr>
          <a:xfrm>
            <a:off x="6257747" y="2556867"/>
            <a:ext cx="5867745" cy="954107"/>
          </a:xfrm>
          <a:prstGeom prst="rect">
            <a:avLst/>
          </a:prstGeom>
          <a:solidFill>
            <a:srgbClr val="FFFFFF">
              <a:alpha val="70196"/>
            </a:srgbClr>
          </a:solidFill>
        </p:spPr>
        <p:txBody>
          <a:bodyPr wrap="square" rtlCol="0">
            <a:spAutoFit/>
          </a:bodyPr>
          <a:lstStyle/>
          <a:p>
            <a:pPr algn="ctr"/>
            <a:r>
              <a:rPr lang="en-US" sz="2800" dirty="0">
                <a:latin typeface="Arial" panose="020B0604020202020204" pitchFamily="34" charset="0"/>
                <a:cs typeface="Arial" panose="020B0604020202020204" pitchFamily="34" charset="0"/>
              </a:rPr>
              <a:t>Jesus had inherent power to work miracles as </a:t>
            </a:r>
            <a:r>
              <a:rPr lang="en-US" sz="2800" b="1" i="1" dirty="0">
                <a:latin typeface="Arial" panose="020B0604020202020204" pitchFamily="34" charset="0"/>
                <a:cs typeface="Arial" panose="020B0604020202020204" pitchFamily="34" charset="0"/>
              </a:rPr>
              <a:t>God With Us</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39309843"/>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picture containing outdoor, sunset, orange, bright&#10;&#10;Description automatically generated">
            <a:extLst>
              <a:ext uri="{FF2B5EF4-FFF2-40B4-BE49-F238E27FC236}">
                <a16:creationId xmlns:a16="http://schemas.microsoft.com/office/drawing/2014/main" id="{3EC57F39-0201-BA78-9AB4-4327B462F1AA}"/>
              </a:ext>
            </a:extLst>
          </p:cNvPr>
          <p:cNvPicPr>
            <a:picLocks noGrp="1" noChangeAspect="1"/>
          </p:cNvPicPr>
          <p:nvPr>
            <p:ph idx="1"/>
          </p:nvPr>
        </p:nvPicPr>
        <p:blipFill rotWithShape="1">
          <a:blip r:embed="rId2"/>
          <a:srcRect l="20430" r="5348"/>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Text&#10;&#10;Description automatically generated">
            <a:extLst>
              <a:ext uri="{FF2B5EF4-FFF2-40B4-BE49-F238E27FC236}">
                <a16:creationId xmlns:a16="http://schemas.microsoft.com/office/drawing/2014/main" id="{1ABEE442-2368-8E76-6579-DEF6E680B3F2}"/>
              </a:ext>
            </a:extLst>
          </p:cNvPr>
          <p:cNvPicPr>
            <a:picLocks noChangeAspect="1"/>
          </p:cNvPicPr>
          <p:nvPr/>
        </p:nvPicPr>
        <p:blipFill rotWithShape="1">
          <a:blip r:embed="rId3"/>
          <a:srcRect t="17265" b="27315"/>
          <a:stretch/>
        </p:blipFill>
        <p:spPr>
          <a:xfrm>
            <a:off x="470807" y="5241982"/>
            <a:ext cx="11250386" cy="892869"/>
          </a:xfrm>
          <a:prstGeom prst="rect">
            <a:avLst/>
          </a:prstGeom>
        </p:spPr>
      </p:pic>
    </p:spTree>
    <p:extLst>
      <p:ext uri="{BB962C8B-B14F-4D97-AF65-F5344CB8AC3E}">
        <p14:creationId xmlns:p14="http://schemas.microsoft.com/office/powerpoint/2010/main" val="2696991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456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C9CCE54B-1F4D-0FFD-FA3D-CA5128D8DBB3}"/>
              </a:ext>
            </a:extLst>
          </p:cNvPr>
          <p:cNvPicPr>
            <a:picLocks noChangeAspect="1"/>
          </p:cNvPicPr>
          <p:nvPr/>
        </p:nvPicPr>
        <p:blipFill>
          <a:blip r:embed="rId2"/>
          <a:srcRect l="14111" r="1411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163D9428-5A9C-7DDE-5D61-34E2DBFA083E}"/>
              </a:ext>
            </a:extLst>
          </p:cNvPr>
          <p:cNvSpPr/>
          <p:nvPr/>
        </p:nvSpPr>
        <p:spPr>
          <a:xfrm>
            <a:off x="321733" y="4572000"/>
            <a:ext cx="7074636" cy="1964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67F8C9-F7B1-956E-E814-4D318DD39709}"/>
              </a:ext>
            </a:extLst>
          </p:cNvPr>
          <p:cNvSpPr txBox="1"/>
          <p:nvPr/>
        </p:nvSpPr>
        <p:spPr>
          <a:xfrm>
            <a:off x="7545170" y="321732"/>
            <a:ext cx="4335613" cy="138499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Wingdings" pitchFamily="2" charset="2"/>
              <a:buChar char="§"/>
              <a:tabLst/>
              <a:defRPr/>
            </a:pPr>
            <a:r>
              <a:rPr kumimoji="0" lang="en-US" sz="2800" b="0" i="0" u="none" strike="noStrike" kern="1200" cap="none" spc="0" normalizeH="0" baseline="0" noProof="0" dirty="0">
                <a:ln>
                  <a:noFill/>
                </a:ln>
                <a:solidFill>
                  <a:srgbClr val="FFF2CC"/>
                </a:solidFill>
                <a:effectLst/>
                <a:uLnTx/>
                <a:uFillTx/>
                <a:latin typeface="Calibri" panose="020F0502020204030204"/>
                <a:ea typeface="+mn-ea"/>
                <a:cs typeface="+mn-cs"/>
              </a:rPr>
              <a:t>A Special promise made to the Apostles, fulfilled in Jerusalem.</a:t>
            </a:r>
          </a:p>
        </p:txBody>
      </p:sp>
      <p:pic>
        <p:nvPicPr>
          <p:cNvPr id="3" name="Picture 2" descr="Text&#10;&#10;Description automatically generated">
            <a:extLst>
              <a:ext uri="{FF2B5EF4-FFF2-40B4-BE49-F238E27FC236}">
                <a16:creationId xmlns:a16="http://schemas.microsoft.com/office/drawing/2014/main" id="{B4053275-2D52-1FE4-77F1-6659F93D9772}"/>
              </a:ext>
            </a:extLst>
          </p:cNvPr>
          <p:cNvPicPr>
            <a:picLocks noChangeAspect="1"/>
          </p:cNvPicPr>
          <p:nvPr/>
        </p:nvPicPr>
        <p:blipFill rotWithShape="1">
          <a:blip r:embed="rId3"/>
          <a:srcRect l="1931" t="17265" r="41175" b="27315"/>
          <a:stretch/>
        </p:blipFill>
        <p:spPr>
          <a:xfrm>
            <a:off x="636810" y="4620987"/>
            <a:ext cx="6400805" cy="892869"/>
          </a:xfrm>
          <a:prstGeom prst="rect">
            <a:avLst/>
          </a:prstGeom>
        </p:spPr>
      </p:pic>
      <p:pic>
        <p:nvPicPr>
          <p:cNvPr id="4" name="Picture 3" descr="Text&#10;&#10;Description automatically generated">
            <a:extLst>
              <a:ext uri="{FF2B5EF4-FFF2-40B4-BE49-F238E27FC236}">
                <a16:creationId xmlns:a16="http://schemas.microsoft.com/office/drawing/2014/main" id="{7B17B667-44C0-6B43-A8F1-55CDA61D22B8}"/>
              </a:ext>
            </a:extLst>
          </p:cNvPr>
          <p:cNvPicPr>
            <a:picLocks noChangeAspect="1"/>
          </p:cNvPicPr>
          <p:nvPr/>
        </p:nvPicPr>
        <p:blipFill rotWithShape="1">
          <a:blip r:embed="rId3"/>
          <a:srcRect l="58370" t="17265" r="2540" b="27315"/>
          <a:stretch/>
        </p:blipFill>
        <p:spPr>
          <a:xfrm>
            <a:off x="1322613" y="5364617"/>
            <a:ext cx="5375879" cy="1091438"/>
          </a:xfrm>
          <a:prstGeom prst="rect">
            <a:avLst/>
          </a:prstGeom>
        </p:spPr>
      </p:pic>
      <p:sp>
        <p:nvSpPr>
          <p:cNvPr id="6" name="TextBox 5">
            <a:extLst>
              <a:ext uri="{FF2B5EF4-FFF2-40B4-BE49-F238E27FC236}">
                <a16:creationId xmlns:a16="http://schemas.microsoft.com/office/drawing/2014/main" id="{34E9858E-76BD-B199-5449-531FA29F42CF}"/>
              </a:ext>
            </a:extLst>
          </p:cNvPr>
          <p:cNvSpPr txBox="1"/>
          <p:nvPr/>
        </p:nvSpPr>
        <p:spPr>
          <a:xfrm>
            <a:off x="311217" y="310237"/>
            <a:ext cx="7074636" cy="1569660"/>
          </a:xfrm>
          <a:prstGeom prst="rect">
            <a:avLst/>
          </a:prstGeom>
          <a:solidFill>
            <a:srgbClr val="FFFFFF">
              <a:alpha val="70196"/>
            </a:srgbClr>
          </a:solidFill>
        </p:spPr>
        <p:txBody>
          <a:bodyPr wrap="square" rtlCol="0">
            <a:spAutoFit/>
          </a:bodyPr>
          <a:lstStyle/>
          <a:p>
            <a:r>
              <a:rPr lang="en-US" sz="2400" u="sng" dirty="0">
                <a:latin typeface="Arial" panose="020B0604020202020204" pitchFamily="34" charset="0"/>
                <a:cs typeface="Arial" panose="020B0604020202020204" pitchFamily="34" charset="0"/>
              </a:rPr>
              <a:t>To the apostles</a:t>
            </a:r>
            <a:r>
              <a:rPr lang="en-US" sz="2400" dirty="0">
                <a:latin typeface="Arial" panose="020B0604020202020204" pitchFamily="34" charset="0"/>
                <a:cs typeface="Arial" panose="020B0604020202020204" pitchFamily="34" charset="0"/>
              </a:rPr>
              <a:t>, Jesus said: </a:t>
            </a:r>
            <a:r>
              <a:rPr lang="en-US" sz="2400" i="1" dirty="0">
                <a:latin typeface="Arial" panose="020B0604020202020204" pitchFamily="34" charset="0"/>
                <a:cs typeface="Arial" panose="020B0604020202020204" pitchFamily="34" charset="0"/>
              </a:rPr>
              <a:t>Behold, I send the Promise of My Father upon you; but tarry in the city of Jerusalem until you are endued with power from on high</a:t>
            </a:r>
            <a:r>
              <a:rPr lang="en-US" sz="2400" dirty="0">
                <a:latin typeface="Arial" panose="020B0604020202020204" pitchFamily="34" charset="0"/>
                <a:cs typeface="Arial" panose="020B0604020202020204" pitchFamily="34" charset="0"/>
              </a:rPr>
              <a:t>, (Lk 24:49).</a:t>
            </a:r>
          </a:p>
        </p:txBody>
      </p:sp>
      <p:cxnSp>
        <p:nvCxnSpPr>
          <p:cNvPr id="11" name="Straight Connector 10">
            <a:extLst>
              <a:ext uri="{FF2B5EF4-FFF2-40B4-BE49-F238E27FC236}">
                <a16:creationId xmlns:a16="http://schemas.microsoft.com/office/drawing/2014/main" id="{44627AE4-6280-C06E-91B8-8817105EAF15}"/>
              </a:ext>
            </a:extLst>
          </p:cNvPr>
          <p:cNvCxnSpPr>
            <a:cxnSpLocks/>
          </p:cNvCxnSpPr>
          <p:nvPr/>
        </p:nvCxnSpPr>
        <p:spPr>
          <a:xfrm>
            <a:off x="370719" y="1095067"/>
            <a:ext cx="293914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4DA48D3-B90C-1D62-4948-ED758E33B9BC}"/>
              </a:ext>
            </a:extLst>
          </p:cNvPr>
          <p:cNvSpPr txBox="1"/>
          <p:nvPr/>
        </p:nvSpPr>
        <p:spPr>
          <a:xfrm>
            <a:off x="338061" y="1992084"/>
            <a:ext cx="7047792" cy="830997"/>
          </a:xfrm>
          <a:prstGeom prst="rect">
            <a:avLst/>
          </a:prstGeom>
          <a:solidFill>
            <a:srgbClr val="FFFFFF">
              <a:alpha val="69804"/>
            </a:srgbClr>
          </a:solidFill>
        </p:spPr>
        <p:txBody>
          <a:bodyPr wrap="square" rtlCol="0">
            <a:spAutoFit/>
          </a:bodyPr>
          <a:lstStyle/>
          <a:p>
            <a:r>
              <a:rPr lang="en-US" sz="2400" dirty="0">
                <a:latin typeface="Arial" panose="020B0604020202020204" pitchFamily="34" charset="0"/>
                <a:cs typeface="Arial" panose="020B0604020202020204" pitchFamily="34" charset="0"/>
              </a:rPr>
              <a:t>Joel 2:28, </a:t>
            </a:r>
            <a:r>
              <a:rPr lang="en-US" sz="2400" i="1" dirty="0">
                <a:latin typeface="Arial" panose="020B0604020202020204" pitchFamily="34" charset="0"/>
                <a:cs typeface="Arial" panose="020B0604020202020204" pitchFamily="34" charset="0"/>
              </a:rPr>
              <a:t>And it shall come to pass afterward that I will pour out My Spirit on all flesh</a:t>
            </a:r>
            <a:r>
              <a:rPr lang="en-US" sz="2400" dirty="0">
                <a:latin typeface="Arial" panose="020B0604020202020204" pitchFamily="34" charset="0"/>
                <a:cs typeface="Arial" panose="020B0604020202020204" pitchFamily="34" charset="0"/>
              </a:rPr>
              <a:t>… </a:t>
            </a:r>
          </a:p>
        </p:txBody>
      </p:sp>
      <p:cxnSp>
        <p:nvCxnSpPr>
          <p:cNvPr id="18" name="Straight Connector 17">
            <a:extLst>
              <a:ext uri="{FF2B5EF4-FFF2-40B4-BE49-F238E27FC236}">
                <a16:creationId xmlns:a16="http://schemas.microsoft.com/office/drawing/2014/main" id="{87CDB0F1-99EF-7D3D-B40D-FA5E53837034}"/>
              </a:ext>
            </a:extLst>
          </p:cNvPr>
          <p:cNvCxnSpPr>
            <a:cxnSpLocks/>
          </p:cNvCxnSpPr>
          <p:nvPr/>
        </p:nvCxnSpPr>
        <p:spPr>
          <a:xfrm>
            <a:off x="370719" y="1469571"/>
            <a:ext cx="68138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4D4B9C9-9BCC-933E-17F7-F9D0C3D68028}"/>
              </a:ext>
            </a:extLst>
          </p:cNvPr>
          <p:cNvSpPr txBox="1"/>
          <p:nvPr/>
        </p:nvSpPr>
        <p:spPr>
          <a:xfrm>
            <a:off x="311217" y="1894344"/>
            <a:ext cx="7095666" cy="2677656"/>
          </a:xfrm>
          <a:prstGeom prst="rect">
            <a:avLst/>
          </a:prstGeom>
          <a:solidFill>
            <a:srgbClr val="FFFFFF">
              <a:alpha val="69412"/>
            </a:srgbClr>
          </a:solidFill>
        </p:spPr>
        <p:txBody>
          <a:bodyPr wrap="square" rtlCol="0">
            <a:spAutoFit/>
          </a:bodyPr>
          <a:lstStyle/>
          <a:p>
            <a:r>
              <a:rPr lang="en-US" sz="2350" i="1" dirty="0">
                <a:latin typeface="Arial" panose="020B0604020202020204" pitchFamily="34" charset="0"/>
                <a:cs typeface="Arial" panose="020B0604020202020204" pitchFamily="34" charset="0"/>
              </a:rPr>
              <a:t>And being assembled together with them </a:t>
            </a:r>
            <a:r>
              <a:rPr lang="en-US" sz="2350" dirty="0">
                <a:latin typeface="Arial" panose="020B0604020202020204" pitchFamily="34" charset="0"/>
                <a:cs typeface="Arial" panose="020B0604020202020204" pitchFamily="34" charset="0"/>
              </a:rPr>
              <a:t>(apostles, vs 2), </a:t>
            </a:r>
            <a:r>
              <a:rPr lang="en-US" sz="2350" i="1" dirty="0">
                <a:latin typeface="Arial" panose="020B0604020202020204" pitchFamily="34" charset="0"/>
                <a:cs typeface="Arial" panose="020B0604020202020204" pitchFamily="34" charset="0"/>
              </a:rPr>
              <a:t>He commanded them </a:t>
            </a:r>
            <a:r>
              <a:rPr lang="en-US" sz="2350" i="1" u="sng" dirty="0">
                <a:latin typeface="Arial" panose="020B0604020202020204" pitchFamily="34" charset="0"/>
                <a:cs typeface="Arial" panose="020B0604020202020204" pitchFamily="34" charset="0"/>
              </a:rPr>
              <a:t>not to depart from Jerusalem</a:t>
            </a:r>
            <a:r>
              <a:rPr lang="en-US" sz="2350" i="1" dirty="0">
                <a:latin typeface="Arial" panose="020B0604020202020204" pitchFamily="34" charset="0"/>
                <a:cs typeface="Arial" panose="020B0604020202020204" pitchFamily="34" charset="0"/>
              </a:rPr>
              <a:t>, but to wait for the </a:t>
            </a:r>
            <a:r>
              <a:rPr lang="en-US" sz="2350" i="1" u="sng" dirty="0">
                <a:latin typeface="Arial" panose="020B0604020202020204" pitchFamily="34" charset="0"/>
                <a:cs typeface="Arial" panose="020B0604020202020204" pitchFamily="34" charset="0"/>
              </a:rPr>
              <a:t>Promise of the Father</a:t>
            </a:r>
            <a:r>
              <a:rPr lang="en-US" sz="2350" i="1" dirty="0">
                <a:latin typeface="Arial" panose="020B0604020202020204" pitchFamily="34" charset="0"/>
                <a:cs typeface="Arial" panose="020B0604020202020204" pitchFamily="34" charset="0"/>
              </a:rPr>
              <a:t>, which, He said, you have heard from Me; for John truly baptized with water, but you shall be </a:t>
            </a:r>
            <a:r>
              <a:rPr lang="en-US" sz="2350" i="1" u="sng" dirty="0">
                <a:latin typeface="Arial" panose="020B0604020202020204" pitchFamily="34" charset="0"/>
                <a:cs typeface="Arial" panose="020B0604020202020204" pitchFamily="34" charset="0"/>
              </a:rPr>
              <a:t>baptized with the Holy Spirit</a:t>
            </a:r>
            <a:r>
              <a:rPr lang="en-US" sz="2350" i="1" dirty="0">
                <a:latin typeface="Arial" panose="020B0604020202020204" pitchFamily="34" charset="0"/>
                <a:cs typeface="Arial" panose="020B0604020202020204" pitchFamily="34" charset="0"/>
              </a:rPr>
              <a:t> not many days from now</a:t>
            </a:r>
            <a:r>
              <a:rPr lang="en-US" sz="2350" dirty="0">
                <a:latin typeface="Arial" panose="020B0604020202020204" pitchFamily="34" charset="0"/>
                <a:cs typeface="Arial" panose="020B0604020202020204" pitchFamily="34" charset="0"/>
              </a:rPr>
              <a:t>, (Acts 1:4-5)</a:t>
            </a:r>
          </a:p>
        </p:txBody>
      </p:sp>
    </p:spTree>
    <p:extLst>
      <p:ext uri="{BB962C8B-B14F-4D97-AF65-F5344CB8AC3E}">
        <p14:creationId xmlns:p14="http://schemas.microsoft.com/office/powerpoint/2010/main" val="1231652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2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9">
                                            <p:txEl>
                                              <p:pRg st="0" end="0"/>
                                            </p:txEl>
                                          </p:spTgt>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xit" presetSubtype="16" fill="hold" grpId="1" nodeType="clickEffect">
                                  <p:stCondLst>
                                    <p:cond delay="0"/>
                                  </p:stCondLst>
                                  <p:childTnLst>
                                    <p:animEffect transition="out" filter="circle(in)">
                                      <p:cBhvr>
                                        <p:cTn id="24" dur="2000"/>
                                        <p:tgtEl>
                                          <p:spTgt spid="15"/>
                                        </p:tgtEl>
                                      </p:cBhvr>
                                    </p:animEffect>
                                    <p:set>
                                      <p:cBhvr>
                                        <p:cTn id="25" dur="1" fill="hold">
                                          <p:stCondLst>
                                            <p:cond delay="1999"/>
                                          </p:stCondLst>
                                        </p:cTn>
                                        <p:tgtEl>
                                          <p:spTgt spid="15"/>
                                        </p:tgtEl>
                                        <p:attrNameLst>
                                          <p:attrName>style.visibility</p:attrName>
                                        </p:attrNameLst>
                                      </p:cBhvr>
                                      <p:to>
                                        <p:strVal val="hidden"/>
                                      </p:to>
                                    </p:set>
                                  </p:childTnLst>
                                </p:cTn>
                              </p:par>
                              <p:par>
                                <p:cTn id="26" presetID="22" presetClass="exit" presetSubtype="2" fill="hold" nodeType="withEffect">
                                  <p:stCondLst>
                                    <p:cond delay="0"/>
                                  </p:stCondLst>
                                  <p:childTnLst>
                                    <p:animEffect transition="out" filter="wipe(right)">
                                      <p:cBhvr>
                                        <p:cTn id="27" dur="1000"/>
                                        <p:tgtEl>
                                          <p:spTgt spid="11"/>
                                        </p:tgtEl>
                                      </p:cBhvr>
                                    </p:animEffect>
                                    <p:set>
                                      <p:cBhvr>
                                        <p:cTn id="28" dur="1" fill="hold">
                                          <p:stCondLst>
                                            <p:cond delay="999"/>
                                          </p:stCondLst>
                                        </p:cTn>
                                        <p:tgtEl>
                                          <p:spTgt spid="11"/>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par>
                          <p:cTn id="32" fill="hold">
                            <p:stCondLst>
                              <p:cond delay="2000"/>
                            </p:stCondLst>
                            <p:childTnLst>
                              <p:par>
                                <p:cTn id="33" presetID="6" presetClass="entr" presetSubtype="16"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ircle(in)">
                                      <p:cBhvr>
                                        <p:cTn id="3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bldP spid="6" grpId="0" animBg="1"/>
      <p:bldP spid="15" grpId="0" animBg="1"/>
      <p:bldP spid="15" grpId="1"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826</Words>
  <Application>Microsoft Macintosh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JR Bronger</cp:lastModifiedBy>
  <cp:revision>18</cp:revision>
  <dcterms:created xsi:type="dcterms:W3CDTF">2022-11-04T15:22:56Z</dcterms:created>
  <dcterms:modified xsi:type="dcterms:W3CDTF">2022-12-10T14:30:01Z</dcterms:modified>
</cp:coreProperties>
</file>